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4795500" cy="885666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9" userDrawn="1">
          <p15:clr>
            <a:srgbClr val="A4A3A4"/>
          </p15:clr>
        </p15:guide>
        <p15:guide id="2" pos="9241" userDrawn="1">
          <p15:clr>
            <a:srgbClr val="A4A3A4"/>
          </p15:clr>
        </p15:guide>
        <p15:guide id="3" orient="horz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3"/>
    <a:srgbClr val="002BC2"/>
    <a:srgbClr val="0065FF"/>
    <a:srgbClr val="007FC2"/>
    <a:srgbClr val="3042C2"/>
    <a:srgbClr val="1F4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76"/>
  </p:normalViewPr>
  <p:slideViewPr>
    <p:cSldViewPr snapToGrid="0">
      <p:cViewPr varScale="1">
        <p:scale>
          <a:sx n="91" d="100"/>
          <a:sy n="91" d="100"/>
        </p:scale>
        <p:origin x="378" y="108"/>
      </p:cViewPr>
      <p:guideLst>
        <p:guide pos="79"/>
        <p:guide pos="9241"/>
        <p:guide orient="horz"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663575"/>
            <a:ext cx="5484812" cy="32829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56001" y="4156715"/>
            <a:ext cx="6047640" cy="39377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4372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200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4372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ftr" idx="32"/>
          </p:nvPr>
        </p:nvSpPr>
        <p:spPr>
          <a:xfrm>
            <a:off x="0" y="8313725"/>
            <a:ext cx="3280680" cy="4372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63" name="PlaceHolder 6"/>
          <p:cNvSpPr>
            <a:spLocks noGrp="1"/>
          </p:cNvSpPr>
          <p:nvPr>
            <p:ph type="sldNum" idx="33"/>
          </p:nvPr>
        </p:nvSpPr>
        <p:spPr>
          <a:xfrm>
            <a:off x="4278960" y="8313725"/>
            <a:ext cx="3280680" cy="4372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fld id="{C85E2160-3063-41BD-A405-7A450CFBF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247775"/>
            <a:ext cx="5626100" cy="3367088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5801" y="4802307"/>
            <a:ext cx="5486040" cy="3928947"/>
          </a:xfrm>
          <a:prstGeom prst="rect">
            <a:avLst/>
          </a:prstGeom>
          <a:noFill/>
          <a:ln w="0">
            <a:noFill/>
          </a:ln>
        </p:spPr>
        <p:txBody>
          <a:bodyPr lIns="80803" tIns="40402" rIns="80803" bIns="40402" anchor="t">
            <a:noAutofit/>
          </a:bodyPr>
          <a:lstStyle/>
          <a:p>
            <a:endParaRPr lang="ru-RU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34"/>
          </p:nvPr>
        </p:nvSpPr>
        <p:spPr>
          <a:xfrm>
            <a:off x="3884760" y="9478798"/>
            <a:ext cx="2971440" cy="500033"/>
          </a:xfrm>
          <a:prstGeom prst="rect">
            <a:avLst/>
          </a:prstGeom>
          <a:noFill/>
          <a:ln w="0">
            <a:noFill/>
          </a:ln>
        </p:spPr>
        <p:txBody>
          <a:bodyPr lIns="80803" tIns="40402" rIns="80803" bIns="40402" anchor="b">
            <a:noAutofit/>
          </a:bodyPr>
          <a:lstStyle>
            <a:lvl1pPr indent="0" algn="r" defTabSz="808032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fld id="{D51C4707-809C-4702-9049-2F9CE3B695E7}" type="slidenum">
              <a:rPr lang="ru-RU"/>
              <a:pPr/>
              <a:t>1</a:t>
            </a:fld>
            <a:endParaRPr lang="ru-RU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247775"/>
            <a:ext cx="5626100" cy="3367088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5801" y="4802307"/>
            <a:ext cx="5486040" cy="3928947"/>
          </a:xfrm>
          <a:prstGeom prst="rect">
            <a:avLst/>
          </a:prstGeom>
          <a:noFill/>
          <a:ln w="0">
            <a:noFill/>
          </a:ln>
        </p:spPr>
        <p:txBody>
          <a:bodyPr lIns="80803" tIns="40402" rIns="80803" bIns="40402" anchor="t">
            <a:noAutofit/>
          </a:bodyPr>
          <a:lstStyle/>
          <a:p>
            <a:endParaRPr lang="ru-RU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34"/>
          </p:nvPr>
        </p:nvSpPr>
        <p:spPr>
          <a:xfrm>
            <a:off x="3884760" y="9478798"/>
            <a:ext cx="2971440" cy="500033"/>
          </a:xfrm>
          <a:prstGeom prst="rect">
            <a:avLst/>
          </a:prstGeom>
          <a:noFill/>
          <a:ln w="0">
            <a:noFill/>
          </a:ln>
        </p:spPr>
        <p:txBody>
          <a:bodyPr lIns="80803" tIns="40402" rIns="80803" bIns="40402" anchor="b">
            <a:noAutofit/>
          </a:bodyPr>
          <a:lstStyle>
            <a:lvl1pPr indent="0" algn="r" defTabSz="808032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fld id="{D51C4707-809C-4702-9049-2F9CE3B695E7}" type="slidenum">
              <a:rPr lang="ru-RU"/>
              <a:pPr/>
              <a:t>2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09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247775"/>
            <a:ext cx="5626100" cy="3367088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5801" y="4802307"/>
            <a:ext cx="5486040" cy="3928947"/>
          </a:xfrm>
          <a:prstGeom prst="rect">
            <a:avLst/>
          </a:prstGeom>
          <a:noFill/>
          <a:ln w="0">
            <a:noFill/>
          </a:ln>
        </p:spPr>
        <p:txBody>
          <a:bodyPr lIns="80803" tIns="40402" rIns="80803" bIns="40402" anchor="t">
            <a:noAutofit/>
          </a:bodyPr>
          <a:lstStyle/>
          <a:p>
            <a:endParaRPr lang="ru-RU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34"/>
          </p:nvPr>
        </p:nvSpPr>
        <p:spPr>
          <a:xfrm>
            <a:off x="3884760" y="9478798"/>
            <a:ext cx="2971440" cy="500033"/>
          </a:xfrm>
          <a:prstGeom prst="rect">
            <a:avLst/>
          </a:prstGeom>
          <a:noFill/>
          <a:ln w="0">
            <a:noFill/>
          </a:ln>
        </p:spPr>
        <p:txBody>
          <a:bodyPr lIns="80803" tIns="40402" rIns="80803" bIns="40402" anchor="b">
            <a:noAutofit/>
          </a:bodyPr>
          <a:lstStyle>
            <a:lvl1pPr indent="0" algn="r" defTabSz="808032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fld id="{D51C4707-809C-4702-9049-2F9CE3B695E7}" type="slidenum">
              <a:rPr lang="ru-RU"/>
              <a:pPr/>
              <a:t>3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939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849320" y="1449360"/>
            <a:ext cx="11096280" cy="308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73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7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739440" y="2072160"/>
            <a:ext cx="13315680" cy="513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587960" y="471600"/>
            <a:ext cx="3189960" cy="75052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53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53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17360" y="471600"/>
            <a:ext cx="9385560" cy="75052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7560" indent="-277560">
              <a:lnSpc>
                <a:spcPct val="90000"/>
              </a:lnSpc>
              <a:spcBef>
                <a:spcPts val="1213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3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32320" lvl="1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Второй уровень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387080" lvl="2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Третий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941840" lvl="3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Четвертый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496600" lvl="4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Fifth level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8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29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sldNum" idx="30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49320" y="1449360"/>
            <a:ext cx="11094480" cy="3080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53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53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4"/>
          </p:nvPr>
        </p:nvSpPr>
        <p:spPr>
          <a:xfrm>
            <a:off x="1017360" y="8208720"/>
            <a:ext cx="3326760" cy="469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ftr" idx="5"/>
          </p:nvPr>
        </p:nvSpPr>
        <p:spPr>
          <a:xfrm>
            <a:off x="4901040" y="8208720"/>
            <a:ext cx="4991040" cy="469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sldNum" idx="6"/>
          </p:nvPr>
        </p:nvSpPr>
        <p:spPr>
          <a:xfrm>
            <a:off x="10449360" y="8208720"/>
            <a:ext cx="3326760" cy="469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fld id="{A862E6D2-EB9E-4DCF-9FBC-58AB88F14444}" type="slidenum"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739440" y="2072160"/>
            <a:ext cx="13315680" cy="513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17360" y="471600"/>
            <a:ext cx="12760920" cy="171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53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53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17360" y="2357640"/>
            <a:ext cx="12760920" cy="561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7560" indent="-277560">
              <a:lnSpc>
                <a:spcPct val="90000"/>
              </a:lnSpc>
              <a:spcBef>
                <a:spcPts val="1213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3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32320" lvl="1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Второй уровень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387080" lvl="2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Третий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941840" lvl="3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Четвертый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496600" lvl="4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Fifth level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09440" y="2207880"/>
            <a:ext cx="1276092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73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7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09440" y="5927040"/>
            <a:ext cx="12760920" cy="193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213"/>
              </a:spcBef>
              <a:buNone/>
              <a:tabLst>
                <a:tab pos="0" algn="l"/>
              </a:tabLst>
            </a:pPr>
            <a:r>
              <a:rPr lang="ru-RU" sz="2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17360" y="471600"/>
            <a:ext cx="12760920" cy="171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53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53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017360" y="2357640"/>
            <a:ext cx="6287760" cy="561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7560" indent="-277560">
              <a:lnSpc>
                <a:spcPct val="90000"/>
              </a:lnSpc>
              <a:spcBef>
                <a:spcPts val="1213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3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32320" lvl="1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Второй уровень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387080" lvl="2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Третий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941840" lvl="3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Четвертый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496600" lvl="4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Пятый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490160" y="2357640"/>
            <a:ext cx="6287760" cy="561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7560" indent="-277560">
              <a:lnSpc>
                <a:spcPct val="90000"/>
              </a:lnSpc>
              <a:spcBef>
                <a:spcPts val="1213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3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32320" lvl="1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Второй уровень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387080" lvl="2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Третий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941840" lvl="3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Четвертый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496600" lvl="4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Пятый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13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ftr" idx="14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7" name="PlaceHolder 6"/>
          <p:cNvSpPr>
            <a:spLocks noGrp="1"/>
          </p:cNvSpPr>
          <p:nvPr>
            <p:ph type="sldNum" idx="15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19160" y="471600"/>
            <a:ext cx="12760920" cy="171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53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53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019160" y="2171160"/>
            <a:ext cx="6258960" cy="106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90000"/>
              </a:lnSpc>
              <a:spcBef>
                <a:spcPts val="1213"/>
              </a:spcBef>
              <a:buNone/>
              <a:tabLst>
                <a:tab pos="0" algn="l"/>
              </a:tabLst>
            </a:pPr>
            <a:r>
              <a:rPr lang="ru-RU" sz="2900" b="1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019160" y="3235320"/>
            <a:ext cx="6258960" cy="475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7560" indent="-277560">
              <a:lnSpc>
                <a:spcPct val="90000"/>
              </a:lnSpc>
              <a:spcBef>
                <a:spcPts val="1213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Click to edit Master text styles</a:t>
            </a:r>
            <a:endParaRPr lang="ru-RU" sz="3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32320" lvl="1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Второй уровень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387080" lvl="2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Третий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941840" lvl="3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Четвертый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496600" lvl="4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Пятый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7490160" y="2171160"/>
            <a:ext cx="6289560" cy="106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90000"/>
              </a:lnSpc>
              <a:spcBef>
                <a:spcPts val="1213"/>
              </a:spcBef>
              <a:buNone/>
              <a:tabLst>
                <a:tab pos="0" algn="l"/>
              </a:tabLst>
            </a:pPr>
            <a:r>
              <a:rPr lang="ru-RU" sz="2900" b="1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7490160" y="3235320"/>
            <a:ext cx="6289560" cy="475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7560" indent="-277560">
              <a:lnSpc>
                <a:spcPct val="90000"/>
              </a:lnSpc>
              <a:spcBef>
                <a:spcPts val="1213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3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32320" lvl="1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Второй уровень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387080" lvl="2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Третий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941840" lvl="3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Четвертый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496600" lvl="4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Пятый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dt" idx="16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7"/>
          <p:cNvSpPr>
            <a:spLocks noGrp="1"/>
          </p:cNvSpPr>
          <p:nvPr>
            <p:ph type="ftr" idx="17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5" name="PlaceHolder 8"/>
          <p:cNvSpPr>
            <a:spLocks noGrp="1"/>
          </p:cNvSpPr>
          <p:nvPr>
            <p:ph type="sldNum" idx="18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Text and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19160" y="590400"/>
            <a:ext cx="4771440" cy="206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3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289920" y="1275120"/>
            <a:ext cx="7489800" cy="629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7560" indent="-277560">
              <a:lnSpc>
                <a:spcPct val="90000"/>
              </a:lnSpc>
              <a:spcBef>
                <a:spcPts val="1213"/>
              </a:spcBef>
              <a:buClr>
                <a:srgbClr val="000000"/>
              </a:buClr>
              <a:buFont typeface="Arial"/>
              <a:buChar char="•"/>
            </a:pPr>
            <a:r>
              <a:rPr lang="ru-RU" sz="3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3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32320" lvl="1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Второй уровень</a:t>
            </a:r>
            <a:endParaRPr lang="ru-RU" sz="3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387080" lvl="2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Третий уровень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941840" lvl="3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Четвертый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496600" lvl="4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Пятый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019160" y="2657160"/>
            <a:ext cx="4771440" cy="492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213"/>
              </a:spcBef>
              <a:buNone/>
              <a:tabLst>
                <a:tab pos="0" algn="l"/>
              </a:tabLst>
            </a:pPr>
            <a:r>
              <a:rPr lang="ru-RU" sz="19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19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19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20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sldNum" idx="21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19160" y="590400"/>
            <a:ext cx="4771440" cy="206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3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289920" y="1275120"/>
            <a:ext cx="7489800" cy="629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213"/>
              </a:spcBef>
              <a:buNone/>
              <a:tabLst>
                <a:tab pos="0" algn="l"/>
              </a:tabLst>
            </a:pPr>
            <a:r>
              <a:rPr lang="ru-RU" sz="3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Click icon to add picture</a:t>
            </a:r>
            <a:endParaRPr lang="ru-RU" sz="3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019160" y="2657160"/>
            <a:ext cx="4771440" cy="492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213"/>
              </a:spcBef>
              <a:buNone/>
              <a:tabLst>
                <a:tab pos="0" algn="l"/>
              </a:tabLst>
            </a:pPr>
            <a:r>
              <a:rPr lang="ru-RU" sz="19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19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2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3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 idx="24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17360" y="471600"/>
            <a:ext cx="12760920" cy="171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53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lang="ru-RU" sz="53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017360" y="2357640"/>
            <a:ext cx="12760920" cy="56192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7560" indent="-277560">
              <a:lnSpc>
                <a:spcPct val="90000"/>
              </a:lnSpc>
              <a:spcBef>
                <a:spcPts val="1213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текста</a:t>
            </a:r>
            <a:endParaRPr lang="ru-RU" sz="3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32320" lvl="1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Второй уровень</a:t>
            </a:r>
            <a:endParaRPr lang="ru-RU" sz="29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387080" lvl="2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5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Третий уровень</a:t>
            </a:r>
            <a:endParaRPr lang="ru-RU" sz="24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941840" lvl="3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Четвертый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496600" lvl="4" indent="-277560">
              <a:lnSpc>
                <a:spcPct val="90000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Пятый уровень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5"/>
          </p:nvPr>
        </p:nvSpPr>
        <p:spPr>
          <a:xfrm>
            <a:off x="1017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&lt;дата/время&gt;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26"/>
          </p:nvPr>
        </p:nvSpPr>
        <p:spPr>
          <a:xfrm>
            <a:off x="4901040" y="8208720"/>
            <a:ext cx="499320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27"/>
          </p:nvPr>
        </p:nvSpPr>
        <p:spPr>
          <a:xfrm>
            <a:off x="10449360" y="8208720"/>
            <a:ext cx="3328560" cy="471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1135080">
              <a:lnSpc>
                <a:spcPct val="100000"/>
              </a:lnSpc>
              <a:buNone/>
              <a:tabLst>
                <a:tab pos="0" algn="l"/>
              </a:tabLst>
              <a:def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1135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5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‹#›</a:t>
            </a:r>
            <a:endParaRPr lang="ru-RU" sz="14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yandex.ru/cloud/690c426d505690caf62c5aba/" TargetMode="External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8"/>
          <p:cNvPicPr/>
          <p:nvPr/>
        </p:nvPicPr>
        <p:blipFill>
          <a:blip r:embed="rId3"/>
          <a:stretch/>
        </p:blipFill>
        <p:spPr>
          <a:xfrm>
            <a:off x="0" y="-1"/>
            <a:ext cx="14799824" cy="885666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Рукописный ввод 10"/>
          <p:cNvPicPr/>
          <p:nvPr/>
        </p:nvPicPr>
        <p:blipFill>
          <a:blip r:embed="rId4"/>
          <a:stretch/>
        </p:blipFill>
        <p:spPr>
          <a:xfrm>
            <a:off x="1991880" y="-2226600"/>
            <a:ext cx="21600" cy="2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Заголовок 1"/>
          <p:cNvSpPr/>
          <p:nvPr/>
        </p:nvSpPr>
        <p:spPr>
          <a:xfrm>
            <a:off x="581760" y="4503960"/>
            <a:ext cx="14695051" cy="244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880" tIns="55440" rIns="110880" bIns="55440" anchor="b">
            <a:normAutofit/>
          </a:bodyPr>
          <a:lstStyle/>
          <a:p>
            <a:pPr defTabSz="1109520">
              <a:lnSpc>
                <a:spcPct val="90000"/>
              </a:lnSpc>
            </a:pPr>
            <a:endParaRPr lang="ru-RU" sz="4850" b="1" u="none" strike="noStrike">
              <a:solidFill>
                <a:srgbClr val="5B9BD5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70" name="Рисунок 2"/>
          <p:cNvPicPr/>
          <p:nvPr/>
        </p:nvPicPr>
        <p:blipFill>
          <a:blip r:embed="rId5">
            <a:alphaModFix amt="30000"/>
          </a:blip>
          <a:stretch/>
        </p:blipFill>
        <p:spPr>
          <a:xfrm>
            <a:off x="13315950" y="7459560"/>
            <a:ext cx="1377180" cy="1322752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BE73C-AB1E-3724-DBC1-80B5B905CB2C}"/>
              </a:ext>
            </a:extLst>
          </p:cNvPr>
          <p:cNvSpPr txBox="1"/>
          <p:nvPr/>
        </p:nvSpPr>
        <p:spPr>
          <a:xfrm>
            <a:off x="5142670" y="106316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lt1"/>
                </a:solidFill>
                <a:latin typeface="Arial"/>
                <a:cs typeface="+mj-cs"/>
              </a:rPr>
              <a:t>ПРОГРАММА МЕРОПРИЯТИЙ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C238F-DF5B-0023-5395-5D75E6DE86E5}"/>
              </a:ext>
            </a:extLst>
          </p:cNvPr>
          <p:cNvSpPr txBox="1"/>
          <p:nvPr/>
        </p:nvSpPr>
        <p:spPr>
          <a:xfrm>
            <a:off x="72076" y="39053"/>
            <a:ext cx="289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+mj-cs"/>
              </a:rPr>
              <a:t>29 ноября 2025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C97F4-6AC1-6A9D-3254-054C7B5CE960}"/>
              </a:ext>
            </a:extLst>
          </p:cNvPr>
          <p:cNvSpPr txBox="1"/>
          <p:nvPr/>
        </p:nvSpPr>
        <p:spPr>
          <a:xfrm>
            <a:off x="11978972" y="246539"/>
            <a:ext cx="219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+mj-cs"/>
              </a:rPr>
              <a:t>11:00-13:30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706B5-C9E7-B026-2961-A02E1CA16CFE}"/>
              </a:ext>
            </a:extLst>
          </p:cNvPr>
          <p:cNvSpPr txBox="1"/>
          <p:nvPr/>
        </p:nvSpPr>
        <p:spPr>
          <a:xfrm>
            <a:off x="4043507" y="435068"/>
            <a:ext cx="741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+mj-cs"/>
              </a:rPr>
              <a:t>День открытых дверей «Лови волну с СочиГУ»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18E4D1B-2B91-C6AD-F0DC-C04D488546C2}"/>
              </a:ext>
            </a:extLst>
          </p:cNvPr>
          <p:cNvGrpSpPr/>
          <p:nvPr/>
        </p:nvGrpSpPr>
        <p:grpSpPr>
          <a:xfrm>
            <a:off x="2742325" y="883440"/>
            <a:ext cx="11942766" cy="6530102"/>
            <a:chOff x="1995400" y="2231637"/>
            <a:chExt cx="11180571" cy="6581485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B56C6003-8278-4E34-0475-9FFE1F45FF31}"/>
                </a:ext>
              </a:extLst>
            </p:cNvPr>
            <p:cNvSpPr/>
            <p:nvPr/>
          </p:nvSpPr>
          <p:spPr>
            <a:xfrm>
              <a:off x="2015030" y="2231637"/>
              <a:ext cx="11160940" cy="778074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Регистрация участников мероприятия </a:t>
              </a:r>
              <a:r>
                <a:rPr lang="ru-RU" sz="2400" b="1" dirty="0" smtClean="0"/>
                <a:t> </a:t>
              </a:r>
              <a:r>
                <a:rPr lang="ru-RU" sz="1600" u="sng" dirty="0" smtClean="0">
                  <a:solidFill>
                    <a:schemeClr val="bg1"/>
                  </a:solidFill>
                  <a:hlinkClick r:id="rId6"/>
                </a:rPr>
                <a:t>/</a:t>
              </a:r>
              <a:r>
                <a:rPr lang="ru-RU" sz="1600" u="sng" dirty="0">
                  <a:solidFill>
                    <a:schemeClr val="bg1"/>
                  </a:solidFill>
                  <a:hlinkClick r:id="rId6"/>
                </a:rPr>
                <a:t>https://forms.yandex.ru/cloud/690c426d505690caf62c5aba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D1C171DA-AA75-7DDC-13A4-9AC5167B40CE}"/>
                </a:ext>
              </a:extLst>
            </p:cNvPr>
            <p:cNvSpPr/>
            <p:nvPr/>
          </p:nvSpPr>
          <p:spPr>
            <a:xfrm>
              <a:off x="2015029" y="3055915"/>
              <a:ext cx="2833099" cy="76598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BDEF51F9-36F7-8662-04F4-B362CF48F009}"/>
                </a:ext>
              </a:extLst>
            </p:cNvPr>
            <p:cNvSpPr/>
            <p:nvPr/>
          </p:nvSpPr>
          <p:spPr>
            <a:xfrm>
              <a:off x="2008289" y="3852226"/>
              <a:ext cx="2833099" cy="76598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6BA32955-117D-9E98-95EE-EA838616A7BA}"/>
                </a:ext>
              </a:extLst>
            </p:cNvPr>
            <p:cNvSpPr/>
            <p:nvPr/>
          </p:nvSpPr>
          <p:spPr>
            <a:xfrm>
              <a:off x="4890448" y="3849299"/>
              <a:ext cx="2833099" cy="76598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На волне кода</a:t>
              </a:r>
            </a:p>
            <a:p>
              <a:pPr algn="ctr"/>
              <a:r>
                <a:rPr lang="ru-RU" sz="1400" dirty="0"/>
                <a:t>(лекция)</a:t>
              </a:r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55EBC351-8C15-DC7A-CD35-F3C6C30217BB}"/>
                </a:ext>
              </a:extLst>
            </p:cNvPr>
            <p:cNvSpPr/>
            <p:nvPr/>
          </p:nvSpPr>
          <p:spPr>
            <a:xfrm>
              <a:off x="7752443" y="3054390"/>
              <a:ext cx="2785145" cy="7640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F54E795D-7A83-8E7E-328F-FE450CDC1C1C}"/>
                </a:ext>
              </a:extLst>
            </p:cNvPr>
            <p:cNvSpPr/>
            <p:nvPr/>
          </p:nvSpPr>
          <p:spPr>
            <a:xfrm>
              <a:off x="4890449" y="3052214"/>
              <a:ext cx="2833099" cy="773925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Небоскребные мечтатели</a:t>
              </a:r>
            </a:p>
            <a:p>
              <a:pPr algn="ctr"/>
              <a:r>
                <a:rPr lang="ru-RU" sz="1400" b="1" dirty="0"/>
                <a:t>(игра)</a:t>
              </a:r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6254ED6C-EDEC-7F19-2868-183919ABEDC9}"/>
                </a:ext>
              </a:extLst>
            </p:cNvPr>
            <p:cNvSpPr/>
            <p:nvPr/>
          </p:nvSpPr>
          <p:spPr>
            <a:xfrm>
              <a:off x="1995400" y="4644199"/>
              <a:ext cx="2849261" cy="76318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Архитектор впечатлений</a:t>
              </a:r>
            </a:p>
            <a:p>
              <a:pPr algn="ctr"/>
              <a:r>
                <a:rPr lang="ru-RU" sz="1400" dirty="0"/>
                <a:t>(викторина)</a:t>
              </a:r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FA759EFA-0124-18C5-F24C-EF17BEEE3313}"/>
                </a:ext>
              </a:extLst>
            </p:cNvPr>
            <p:cNvSpPr/>
            <p:nvPr/>
          </p:nvSpPr>
          <p:spPr>
            <a:xfrm>
              <a:off x="7751322" y="3845917"/>
              <a:ext cx="2785145" cy="77229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66F8043B-D6FD-5351-6909-EBA15CDD5D22}"/>
                </a:ext>
              </a:extLst>
            </p:cNvPr>
            <p:cNvSpPr/>
            <p:nvPr/>
          </p:nvSpPr>
          <p:spPr>
            <a:xfrm>
              <a:off x="10581393" y="3845917"/>
              <a:ext cx="2583225" cy="76598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32014051-3BCB-F1CF-4589-419AEC104D46}"/>
                </a:ext>
              </a:extLst>
            </p:cNvPr>
            <p:cNvSpPr/>
            <p:nvPr/>
          </p:nvSpPr>
          <p:spPr>
            <a:xfrm>
              <a:off x="10581393" y="3058851"/>
              <a:ext cx="2583226" cy="759054"/>
            </a:xfrm>
            <a:prstGeom prst="roundRect">
              <a:avLst/>
            </a:prstGeom>
            <a:solidFill>
              <a:srgbClr val="0065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1CA429F4-C0F5-3682-613F-E0C2A050BEA1}"/>
                </a:ext>
              </a:extLst>
            </p:cNvPr>
            <p:cNvSpPr/>
            <p:nvPr/>
          </p:nvSpPr>
          <p:spPr>
            <a:xfrm>
              <a:off x="4867965" y="5441518"/>
              <a:ext cx="2833099" cy="798564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Сервис в облаках</a:t>
              </a:r>
            </a:p>
            <a:p>
              <a:pPr algn="ctr"/>
              <a:r>
                <a:rPr lang="ru-RU" sz="1400" dirty="0" smtClean="0"/>
                <a:t>(деловая игра)</a:t>
              </a:r>
              <a:endParaRPr lang="ru-RU" sz="1400" dirty="0"/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6E7F7A51-16C8-F5CC-4FD9-B13A349B5548}"/>
                </a:ext>
              </a:extLst>
            </p:cNvPr>
            <p:cNvSpPr/>
            <p:nvPr/>
          </p:nvSpPr>
          <p:spPr>
            <a:xfrm>
              <a:off x="10581393" y="5436754"/>
              <a:ext cx="2583225" cy="8033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89E8A199-4409-9D2A-645D-989E5C5090AB}"/>
                </a:ext>
              </a:extLst>
            </p:cNvPr>
            <p:cNvSpPr/>
            <p:nvPr/>
          </p:nvSpPr>
          <p:spPr>
            <a:xfrm>
              <a:off x="7752270" y="4655121"/>
              <a:ext cx="2784196" cy="74977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id="{4BB471AA-56C0-E1D1-0A24-013DD31D6E6A}"/>
                </a:ext>
              </a:extLst>
            </p:cNvPr>
            <p:cNvSpPr/>
            <p:nvPr/>
          </p:nvSpPr>
          <p:spPr>
            <a:xfrm>
              <a:off x="10581393" y="4660350"/>
              <a:ext cx="2580532" cy="735286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1996185" y="5438793"/>
              <a:ext cx="2833099" cy="801289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Режиссура ландшафта</a:t>
              </a:r>
            </a:p>
            <a:p>
              <a:pPr algn="ctr"/>
              <a:r>
                <a:rPr lang="ru-RU" sz="1400" dirty="0"/>
                <a:t>(интерактив)</a:t>
              </a:r>
            </a:p>
          </p:txBody>
        </p:sp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6A2ACEE3-A523-D6D7-4ACC-0E6432689DF6}"/>
                </a:ext>
              </a:extLst>
            </p:cNvPr>
            <p:cNvSpPr/>
            <p:nvPr/>
          </p:nvSpPr>
          <p:spPr>
            <a:xfrm>
              <a:off x="2015030" y="7991740"/>
              <a:ext cx="11160941" cy="82138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+mj-cs"/>
                </a:rPr>
                <a:t>Лекторий «На гребне волны: покоряй профессию</a:t>
              </a:r>
              <a:r>
                <a:rPr lang="ru-RU" sz="24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/>
                  <a:cs typeface="+mj-cs"/>
                </a:rPr>
                <a:t>»</a:t>
              </a:r>
            </a:p>
            <a:p>
              <a:pPr algn="ctr"/>
              <a:r>
                <a:rPr lang="ru-RU" b="1" dirty="0" smtClean="0">
                  <a:solidFill>
                    <a:srgbClr val="002BC2"/>
                  </a:solidFill>
                  <a:latin typeface="Arial"/>
                  <a:cs typeface="+mj-cs"/>
                </a:rPr>
                <a:t>Подведение итогов розыгрыша призов</a:t>
              </a:r>
              <a:endParaRPr lang="ru-RU" b="1" dirty="0">
                <a:solidFill>
                  <a:srgbClr val="002BC2"/>
                </a:solidFill>
                <a:latin typeface="Arial"/>
                <a:cs typeface="+mj-cs"/>
              </a:endParaRPr>
            </a:p>
          </p:txBody>
        </p:sp>
      </p:grp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923E35C-0717-DEBF-FDF4-0D76464EA770}"/>
              </a:ext>
            </a:extLst>
          </p:cNvPr>
          <p:cNvSpPr/>
          <p:nvPr/>
        </p:nvSpPr>
        <p:spPr>
          <a:xfrm>
            <a:off x="110409" y="883439"/>
            <a:ext cx="2458033" cy="788903"/>
          </a:xfrm>
          <a:prstGeom prst="round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BC2"/>
                </a:solidFill>
              </a:rPr>
              <a:t>10:30-11:00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02E1C8A5-6777-BF95-D7E0-82F354233439}"/>
              </a:ext>
            </a:extLst>
          </p:cNvPr>
          <p:cNvSpPr/>
          <p:nvPr/>
        </p:nvSpPr>
        <p:spPr>
          <a:xfrm>
            <a:off x="81156" y="4062421"/>
            <a:ext cx="2500596" cy="803328"/>
          </a:xfrm>
          <a:prstGeom prst="round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BC2"/>
                </a:solidFill>
              </a:rPr>
              <a:t>11:00-12:30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A5987D94-5F40-5CF3-0808-731CDD0CAB05}"/>
              </a:ext>
            </a:extLst>
          </p:cNvPr>
          <p:cNvSpPr/>
          <p:nvPr/>
        </p:nvSpPr>
        <p:spPr>
          <a:xfrm>
            <a:off x="110411" y="4909877"/>
            <a:ext cx="2500596" cy="803328"/>
          </a:xfrm>
          <a:prstGeom prst="round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BC2"/>
                </a:solidFill>
              </a:rPr>
              <a:t>11:00-12:30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6A369D15-67F7-574F-DC07-D90397815241}"/>
              </a:ext>
            </a:extLst>
          </p:cNvPr>
          <p:cNvSpPr/>
          <p:nvPr/>
        </p:nvSpPr>
        <p:spPr>
          <a:xfrm>
            <a:off x="102864" y="6588692"/>
            <a:ext cx="2500596" cy="803328"/>
          </a:xfrm>
          <a:prstGeom prst="round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BC2"/>
                </a:solidFill>
              </a:rPr>
              <a:t>12:40-13:30</a:t>
            </a:r>
            <a:endParaRPr lang="ru-RU" b="1" dirty="0">
              <a:solidFill>
                <a:srgbClr val="002BC2"/>
              </a:solidFill>
            </a:endParaRPr>
          </a:p>
        </p:txBody>
      </p:sp>
      <p:pic>
        <p:nvPicPr>
          <p:cNvPr id="37" name="Рисунок 36" descr="Изображение выглядит как часы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84C91AE-6803-97BD-1DD7-F0F2F0CC4E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63" b="89938" l="9949" r="89949">
                        <a14:foregroundMark x1="38872" y1="16718" x2="38872" y2="16718"/>
                        <a14:foregroundMark x1="42051" y1="5263" x2="42051" y2="5263"/>
                        <a14:backgroundMark x1="18462" y1="79876" x2="18462" y2="79876"/>
                        <a14:backgroundMark x1="18256" y1="78793" x2="18256" y2="78793"/>
                        <a14:backgroundMark x1="18256" y1="78793" x2="18256" y2="78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8519">
            <a:off x="-50844" y="7600055"/>
            <a:ext cx="2313417" cy="15327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ланшет, снимок экран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A4D0EF-3C0B-1016-10EF-507FAE11D2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0" y="7388672"/>
            <a:ext cx="2425118" cy="172991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рышка, кухонные принадлежн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4D8990-6801-5861-98DD-9EA3332B38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17" b="99917" l="1794" r="97848">
                        <a14:foregroundMark x1="39641" y1="13417" x2="39641" y2="13417"/>
                        <a14:foregroundMark x1="43139" y1="5417" x2="43139" y2="5417"/>
                        <a14:foregroundMark x1="42332" y1="3417" x2="42332" y2="3417"/>
                        <a14:foregroundMark x1="67982" y1="5417" x2="67982" y2="5417"/>
                        <a14:foregroundMark x1="60179" y1="4417" x2="60179" y2="4417"/>
                        <a14:foregroundMark x1="92197" y1="20667" x2="92197" y2="20667"/>
                        <a14:foregroundMark x1="97848" y1="23667" x2="97848" y2="23667"/>
                        <a14:foregroundMark x1="7354" y1="40667" x2="7354" y2="40667"/>
                        <a14:foregroundMark x1="1973" y1="40917" x2="1973" y2="40917"/>
                        <a14:foregroundMark x1="43677" y1="94417" x2="43677" y2="94417"/>
                        <a14:foregroundMark x1="44484" y1="99917" x2="44484" y2="9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3" y="7468047"/>
            <a:ext cx="1475348" cy="1589244"/>
          </a:xfrm>
          <a:prstGeom prst="rect">
            <a:avLst/>
          </a:prstGeom>
        </p:spPr>
      </p:pic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91CF82E1-1156-EEF2-EC1E-B07F215DE5D3}"/>
              </a:ext>
            </a:extLst>
          </p:cNvPr>
          <p:cNvSpPr/>
          <p:nvPr/>
        </p:nvSpPr>
        <p:spPr>
          <a:xfrm>
            <a:off x="110410" y="1704196"/>
            <a:ext cx="2461065" cy="770279"/>
          </a:xfrm>
          <a:prstGeom prst="round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BC2"/>
                </a:solidFill>
              </a:rPr>
              <a:t>11:00-12:30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21325E99-5CC1-814A-D9B2-2CCD4549C0F2}"/>
              </a:ext>
            </a:extLst>
          </p:cNvPr>
          <p:cNvSpPr/>
          <p:nvPr/>
        </p:nvSpPr>
        <p:spPr>
          <a:xfrm>
            <a:off x="86248" y="3264111"/>
            <a:ext cx="2500596" cy="770279"/>
          </a:xfrm>
          <a:prstGeom prst="round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BC2"/>
                </a:solidFill>
              </a:rPr>
              <a:t>11:00-12:30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F262E3-1E65-2441-DBB4-C281CE28DF23}"/>
              </a:ext>
            </a:extLst>
          </p:cNvPr>
          <p:cNvSpPr txBox="1"/>
          <p:nvPr/>
        </p:nvSpPr>
        <p:spPr>
          <a:xfrm>
            <a:off x="5508084" y="7452773"/>
            <a:ext cx="6158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FF93"/>
                </a:solidFill>
                <a:latin typeface="Arial"/>
                <a:cs typeface="+mj-cs"/>
              </a:rPr>
              <a:t>Тебе 14+</a:t>
            </a:r>
          </a:p>
          <a:p>
            <a:r>
              <a:rPr lang="ru-RU" sz="2000" b="1" dirty="0">
                <a:solidFill>
                  <a:srgbClr val="00FF93"/>
                </a:solidFill>
                <a:latin typeface="Arial"/>
                <a:cs typeface="+mj-cs"/>
              </a:rPr>
              <a:t>Ты прошел регистрацию </a:t>
            </a:r>
          </a:p>
          <a:p>
            <a:r>
              <a:rPr lang="ru-RU" sz="2000" b="1" dirty="0">
                <a:solidFill>
                  <a:srgbClr val="00FF93"/>
                </a:solidFill>
                <a:latin typeface="Arial"/>
                <a:cs typeface="+mj-cs"/>
              </a:rPr>
              <a:t>Получил 6+ отметок за прохождение </a:t>
            </a:r>
          </a:p>
          <a:p>
            <a:r>
              <a:rPr lang="ru-RU" sz="2000" b="1" dirty="0">
                <a:solidFill>
                  <a:srgbClr val="00FF93"/>
                </a:solidFill>
                <a:latin typeface="Arial"/>
                <a:cs typeface="+mj-cs"/>
              </a:rPr>
              <a:t>специальных заданий на точках активностей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5" name="Нашивка 44">
            <a:extLst>
              <a:ext uri="{FF2B5EF4-FFF2-40B4-BE49-F238E27FC236}">
                <a16:creationId xmlns:a16="http://schemas.microsoft.com/office/drawing/2014/main" id="{ECEAD7CD-D926-6B97-6B35-56138B1083C5}"/>
              </a:ext>
            </a:extLst>
          </p:cNvPr>
          <p:cNvSpPr/>
          <p:nvPr/>
        </p:nvSpPr>
        <p:spPr>
          <a:xfrm flipV="1">
            <a:off x="5159152" y="7535503"/>
            <a:ext cx="257459" cy="213448"/>
          </a:xfrm>
          <a:prstGeom prst="chevron">
            <a:avLst/>
          </a:prstGeom>
          <a:noFill/>
          <a:ln>
            <a:solidFill>
              <a:srgbClr val="00F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Нашивка 46">
            <a:extLst>
              <a:ext uri="{FF2B5EF4-FFF2-40B4-BE49-F238E27FC236}">
                <a16:creationId xmlns:a16="http://schemas.microsoft.com/office/drawing/2014/main" id="{42CBF7A5-C2FF-06EB-D2E8-E6B9699128F9}"/>
              </a:ext>
            </a:extLst>
          </p:cNvPr>
          <p:cNvSpPr/>
          <p:nvPr/>
        </p:nvSpPr>
        <p:spPr>
          <a:xfrm flipV="1">
            <a:off x="5163268" y="7860901"/>
            <a:ext cx="257459" cy="213448"/>
          </a:xfrm>
          <a:prstGeom prst="chevron">
            <a:avLst/>
          </a:prstGeom>
          <a:noFill/>
          <a:ln>
            <a:solidFill>
              <a:srgbClr val="00F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Нашивка 47">
            <a:extLst>
              <a:ext uri="{FF2B5EF4-FFF2-40B4-BE49-F238E27FC236}">
                <a16:creationId xmlns:a16="http://schemas.microsoft.com/office/drawing/2014/main" id="{402EEAAF-A9A3-F282-5EBD-AA0EF2B115B4}"/>
              </a:ext>
            </a:extLst>
          </p:cNvPr>
          <p:cNvSpPr/>
          <p:nvPr/>
        </p:nvSpPr>
        <p:spPr>
          <a:xfrm flipV="1">
            <a:off x="5142670" y="8186299"/>
            <a:ext cx="257459" cy="213448"/>
          </a:xfrm>
          <a:prstGeom prst="chevron">
            <a:avLst/>
          </a:prstGeom>
          <a:noFill/>
          <a:ln>
            <a:solidFill>
              <a:srgbClr val="00F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с двумя учесеченными противолежащими углами 48">
            <a:extLst>
              <a:ext uri="{FF2B5EF4-FFF2-40B4-BE49-F238E27FC236}">
                <a16:creationId xmlns:a16="http://schemas.microsoft.com/office/drawing/2014/main" id="{A42435FD-1240-A7A6-AA10-43E22DC692E1}"/>
              </a:ext>
            </a:extLst>
          </p:cNvPr>
          <p:cNvSpPr/>
          <p:nvPr/>
        </p:nvSpPr>
        <p:spPr>
          <a:xfrm>
            <a:off x="10382425" y="7535503"/>
            <a:ext cx="2842052" cy="839699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BC2"/>
                </a:solidFill>
                <a:latin typeface="Arial"/>
                <a:cs typeface="+mj-cs"/>
              </a:rPr>
              <a:t>Прими участие </a:t>
            </a:r>
          </a:p>
          <a:p>
            <a:pPr algn="ctr"/>
            <a:r>
              <a:rPr lang="ru-RU" b="1" dirty="0">
                <a:solidFill>
                  <a:srgbClr val="002BC2"/>
                </a:solidFill>
                <a:latin typeface="Arial"/>
                <a:cs typeface="+mj-cs"/>
              </a:rPr>
              <a:t>в розыгрыше призов от СочиГУ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C238F-DF5B-0023-5395-5D75E6DE86E5}"/>
              </a:ext>
            </a:extLst>
          </p:cNvPr>
          <p:cNvSpPr txBox="1"/>
          <p:nvPr/>
        </p:nvSpPr>
        <p:spPr>
          <a:xfrm>
            <a:off x="-270343" y="340180"/>
            <a:ext cx="343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+mj-cs"/>
              </a:rPr>
              <a:t>Зимний театр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6754" y="1676872"/>
            <a:ext cx="3073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«</a:t>
            </a:r>
            <a:r>
              <a:rPr lang="ru-RU" sz="1400" b="1" dirty="0" err="1">
                <a:solidFill>
                  <a:schemeClr val="bg1"/>
                </a:solidFill>
              </a:rPr>
              <a:t>Смайл</a:t>
            </a:r>
            <a:r>
              <a:rPr lang="ru-RU" sz="1400" b="1" dirty="0">
                <a:solidFill>
                  <a:schemeClr val="bg1"/>
                </a:solidFill>
              </a:rPr>
              <a:t>-команда»: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волна ресторанного сервиса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(интерактив)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51822" y="2580211"/>
            <a:ext cx="14650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Шеф на волне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(мастер-класс)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06176" y="1826812"/>
            <a:ext cx="2960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Укротители стихий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(мастер-класс)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422018" y="2602757"/>
            <a:ext cx="19749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Язык возможностей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(мастер-класс)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377312" y="3377859"/>
            <a:ext cx="20643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Арт-генератор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(мастер-класс)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969276" y="1707497"/>
            <a:ext cx="2688618" cy="76944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Погружение в туризм</a:t>
            </a:r>
            <a:endParaRPr lang="en-US" sz="1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Путешествие </a:t>
            </a:r>
            <a:r>
              <a:rPr lang="ru-RU" sz="1300" b="1" dirty="0">
                <a:solidFill>
                  <a:schemeClr val="bg1"/>
                </a:solidFill>
              </a:rPr>
              <a:t>в мир хайтек гостеприимства!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(викторина)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953583" y="2654204"/>
            <a:ext cx="26711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На гребне языковой волны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(мастер-класс)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1676798" y="3313461"/>
            <a:ext cx="3278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Бренд-лаборатория: путь креативного профессионала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(игра)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1449017" y="4199119"/>
            <a:ext cx="36803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Финансовая волна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(викторина)</a:t>
            </a: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A5987D94-5F40-5CF3-0808-731CDD0CAB05}"/>
              </a:ext>
            </a:extLst>
          </p:cNvPr>
          <p:cNvSpPr/>
          <p:nvPr/>
        </p:nvSpPr>
        <p:spPr>
          <a:xfrm>
            <a:off x="102863" y="5750935"/>
            <a:ext cx="2500596" cy="803328"/>
          </a:xfrm>
          <a:prstGeom prst="round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BC2"/>
                </a:solidFill>
              </a:rPr>
              <a:t>11:00-12:30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2742325" y="4900853"/>
            <a:ext cx="3027074" cy="8161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Волна улик: Секреты дактилоскопии</a:t>
            </a:r>
          </a:p>
          <a:p>
            <a:pPr algn="ctr"/>
            <a:r>
              <a:rPr lang="ru-RU" sz="1200" dirty="0"/>
              <a:t>(интерактив)</a:t>
            </a: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5803206" y="4901385"/>
            <a:ext cx="3054406" cy="80976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Твой внутренний драйв: что тебя направляет в профессию?</a:t>
            </a:r>
          </a:p>
          <a:p>
            <a:pPr algn="ctr"/>
            <a:r>
              <a:rPr lang="ru-RU" sz="1200" dirty="0"/>
              <a:t>(игра) </a:t>
            </a: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8890636" y="4911556"/>
            <a:ext cx="2975012" cy="7957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Афалины</a:t>
            </a:r>
          </a:p>
          <a:p>
            <a:pPr algn="ctr"/>
            <a:r>
              <a:rPr lang="ru-RU" sz="1200" dirty="0"/>
              <a:t>(игра)</a:t>
            </a:r>
          </a:p>
        </p:txBody>
      </p: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11909517" y="4904181"/>
            <a:ext cx="2759328" cy="7957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волне истории</a:t>
            </a:r>
          </a:p>
          <a:p>
            <a:pPr algn="ctr"/>
            <a:r>
              <a:rPr lang="ru-RU" sz="1200" dirty="0"/>
              <a:t>(викторина)</a:t>
            </a: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2742324" y="5745247"/>
            <a:ext cx="2038857" cy="805253"/>
          </a:xfrm>
          <a:prstGeom prst="roundRect">
            <a:avLst/>
          </a:prstGeom>
          <a:solidFill>
            <a:srgbClr val="002BC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Старт выбора судьбы </a:t>
            </a:r>
            <a:endParaRPr lang="ru-RU" sz="1400" b="1" dirty="0" smtClean="0"/>
          </a:p>
          <a:p>
            <a:pPr algn="ctr"/>
            <a:r>
              <a:rPr lang="ru-RU" sz="1200" dirty="0" smtClean="0"/>
              <a:t>(приемная комиссия)</a:t>
            </a:r>
            <a:endParaRPr lang="ru-RU" sz="1200" dirty="0"/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4817364" y="5740740"/>
            <a:ext cx="1986705" cy="803328"/>
          </a:xfrm>
          <a:prstGeom prst="roundRect">
            <a:avLst/>
          </a:prstGeom>
          <a:solidFill>
            <a:srgbClr val="002BC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Карьерный </a:t>
            </a:r>
            <a:r>
              <a:rPr lang="ru-RU" sz="1400" b="1" dirty="0" err="1" smtClean="0"/>
              <a:t>Квест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путь </a:t>
            </a:r>
            <a:r>
              <a:rPr lang="ru-RU" sz="1400" b="1" dirty="0"/>
              <a:t>за 5 </a:t>
            </a:r>
            <a:r>
              <a:rPr lang="ru-RU" sz="1400" b="1" dirty="0" smtClean="0"/>
              <a:t>минут</a:t>
            </a:r>
            <a:endParaRPr lang="ru-RU" sz="1400" b="1" dirty="0"/>
          </a:p>
          <a:p>
            <a:pPr algn="ctr"/>
            <a:r>
              <a:rPr lang="ru-RU" sz="1200" dirty="0" smtClean="0"/>
              <a:t>(мини - </a:t>
            </a:r>
            <a:r>
              <a:rPr lang="ru-RU" sz="1200" dirty="0" err="1" smtClean="0"/>
              <a:t>квест</a:t>
            </a:r>
            <a:r>
              <a:rPr lang="ru-RU" sz="1200" dirty="0"/>
              <a:t>)</a:t>
            </a: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6840252" y="5765175"/>
            <a:ext cx="1985564" cy="763339"/>
          </a:xfrm>
          <a:prstGeom prst="roundRect">
            <a:avLst/>
          </a:prstGeom>
          <a:solidFill>
            <a:srgbClr val="002BC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Поймай волну Авангарда</a:t>
            </a:r>
            <a:endParaRPr lang="ru-RU" sz="1400" b="1" dirty="0"/>
          </a:p>
          <a:p>
            <a:pPr algn="ctr"/>
            <a:r>
              <a:rPr lang="ru-RU" sz="1200" dirty="0" smtClean="0"/>
              <a:t>(презентация </a:t>
            </a:r>
            <a:r>
              <a:rPr lang="ru-RU" sz="1200" dirty="0"/>
              <a:t>новых сетевых программ)</a:t>
            </a: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8906176" y="5764450"/>
            <a:ext cx="1972031" cy="779618"/>
          </a:xfrm>
          <a:prstGeom prst="roundRect">
            <a:avLst/>
          </a:prstGeom>
          <a:solidFill>
            <a:srgbClr val="002BC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Волна воспоминаний</a:t>
            </a:r>
          </a:p>
          <a:p>
            <a:pPr algn="ctr"/>
            <a:r>
              <a:rPr lang="ru-RU" sz="1400" dirty="0" smtClean="0"/>
              <a:t>(фотосушка)</a:t>
            </a:r>
            <a:endParaRPr lang="ru-RU" sz="1400" dirty="0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CA429F4-C0F5-3682-613F-E0C2A050BEA1}"/>
              </a:ext>
            </a:extLst>
          </p:cNvPr>
          <p:cNvSpPr/>
          <p:nvPr/>
        </p:nvSpPr>
        <p:spPr>
          <a:xfrm>
            <a:off x="5825619" y="3277229"/>
            <a:ext cx="3026235" cy="75716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Педагог будущего</a:t>
            </a:r>
          </a:p>
          <a:p>
            <a:pPr algn="ctr"/>
            <a:r>
              <a:rPr lang="ru-RU" sz="1400" dirty="0"/>
              <a:t>(викторина)</a:t>
            </a: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21325E99-5CC1-814A-D9B2-2CCD4549C0F2}"/>
              </a:ext>
            </a:extLst>
          </p:cNvPr>
          <p:cNvSpPr/>
          <p:nvPr/>
        </p:nvSpPr>
        <p:spPr>
          <a:xfrm>
            <a:off x="109454" y="2494667"/>
            <a:ext cx="2461065" cy="744654"/>
          </a:xfrm>
          <a:prstGeom prst="round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BC2"/>
                </a:solidFill>
              </a:rPr>
              <a:t>11:00-12:30</a:t>
            </a: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89E8A199-4409-9D2A-645D-989E5C5090AB}"/>
              </a:ext>
            </a:extLst>
          </p:cNvPr>
          <p:cNvSpPr/>
          <p:nvPr/>
        </p:nvSpPr>
        <p:spPr>
          <a:xfrm>
            <a:off x="8895426" y="4100552"/>
            <a:ext cx="2973998" cy="7439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955108" y="4232556"/>
            <a:ext cx="28701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Алхимия визуала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(мастер-класс)</a:t>
            </a: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10923500" y="5735420"/>
            <a:ext cx="2242373" cy="779618"/>
          </a:xfrm>
          <a:prstGeom prst="roundRect">
            <a:avLst/>
          </a:prstGeom>
          <a:solidFill>
            <a:srgbClr val="002BC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На волне самоуправления: почувствуй себя студентом</a:t>
            </a:r>
            <a:br>
              <a:rPr lang="ru-RU" sz="1100" b="1" dirty="0" smtClean="0"/>
            </a:br>
            <a:r>
              <a:rPr lang="ru-RU" sz="1200" dirty="0" smtClean="0"/>
              <a:t>(мастер-класс)</a:t>
            </a:r>
            <a:endParaRPr lang="ru-RU" sz="1000" dirty="0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0759C031-7F68-9BE0-524F-56FBF756ED88}"/>
              </a:ext>
            </a:extLst>
          </p:cNvPr>
          <p:cNvSpPr/>
          <p:nvPr/>
        </p:nvSpPr>
        <p:spPr>
          <a:xfrm>
            <a:off x="13211166" y="5745821"/>
            <a:ext cx="1458321" cy="779618"/>
          </a:xfrm>
          <a:prstGeom prst="roundRect">
            <a:avLst/>
          </a:prstGeom>
          <a:solidFill>
            <a:srgbClr val="002BC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Фотозона</a:t>
            </a:r>
            <a:r>
              <a:rPr lang="ru-RU" sz="1400" dirty="0" smtClean="0"/>
              <a:t> «Ритм волны»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укописный ввод 10"/>
          <p:cNvPicPr/>
          <p:nvPr/>
        </p:nvPicPr>
        <p:blipFill>
          <a:blip r:embed="rId3"/>
          <a:stretch/>
        </p:blipFill>
        <p:spPr>
          <a:xfrm>
            <a:off x="1991880" y="-2226600"/>
            <a:ext cx="21600" cy="2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Заголовок 1"/>
          <p:cNvSpPr/>
          <p:nvPr/>
        </p:nvSpPr>
        <p:spPr>
          <a:xfrm>
            <a:off x="581760" y="4503960"/>
            <a:ext cx="14695051" cy="244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880" tIns="55440" rIns="110880" bIns="55440" anchor="b">
            <a:normAutofit/>
          </a:bodyPr>
          <a:lstStyle/>
          <a:p>
            <a:pPr defTabSz="1109520">
              <a:lnSpc>
                <a:spcPct val="90000"/>
              </a:lnSpc>
            </a:pPr>
            <a:endParaRPr lang="ru-RU" sz="4850" b="1" u="none" strike="noStrike">
              <a:solidFill>
                <a:srgbClr val="5B9BD5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70" name="Рисунок 2"/>
          <p:cNvPicPr/>
          <p:nvPr/>
        </p:nvPicPr>
        <p:blipFill>
          <a:blip r:embed="rId4">
            <a:alphaModFix amt="30000"/>
          </a:blip>
          <a:stretch/>
        </p:blipFill>
        <p:spPr>
          <a:xfrm>
            <a:off x="13558942" y="7326401"/>
            <a:ext cx="1377180" cy="1322752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BE73C-AB1E-3724-DBC1-80B5B905CB2C}"/>
              </a:ext>
            </a:extLst>
          </p:cNvPr>
          <p:cNvSpPr txBox="1"/>
          <p:nvPr/>
        </p:nvSpPr>
        <p:spPr>
          <a:xfrm>
            <a:off x="5142670" y="106316"/>
            <a:ext cx="560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/>
                <a:cs typeface="+mj-cs"/>
              </a:rPr>
              <a:t>Маршрутный лист №______</a:t>
            </a:r>
            <a:endParaRPr lang="ru-RU" sz="2400" b="1" dirty="0">
              <a:solidFill>
                <a:srgbClr val="FF0000"/>
              </a:solidFill>
              <a:latin typeface="Arial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C238F-DF5B-0023-5395-5D75E6DE86E5}"/>
              </a:ext>
            </a:extLst>
          </p:cNvPr>
          <p:cNvSpPr txBox="1"/>
          <p:nvPr/>
        </p:nvSpPr>
        <p:spPr>
          <a:xfrm>
            <a:off x="72076" y="39053"/>
            <a:ext cx="289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/>
                <a:cs typeface="+mj-cs"/>
              </a:rPr>
              <a:t>29 ноября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cs typeface="+mj-cs"/>
              </a:rPr>
              <a:t>2025 </a:t>
            </a:r>
            <a:r>
              <a:rPr lang="ru-RU" sz="2400" b="1" dirty="0">
                <a:solidFill>
                  <a:srgbClr val="FF0000"/>
                </a:solidFill>
                <a:latin typeface="Arial"/>
                <a:cs typeface="+mj-cs"/>
              </a:rPr>
              <a:t>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706B5-C9E7-B026-2961-A02E1CA16CFE}"/>
              </a:ext>
            </a:extLst>
          </p:cNvPr>
          <p:cNvSpPr txBox="1"/>
          <p:nvPr/>
        </p:nvSpPr>
        <p:spPr>
          <a:xfrm>
            <a:off x="4043507" y="435068"/>
            <a:ext cx="741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/>
                <a:cs typeface="+mj-cs"/>
              </a:rPr>
              <a:t>День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+mj-cs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/>
                <a:cs typeface="+mj-cs"/>
              </a:rPr>
              <a:t>открытых дверей «Лови волну с СочиГУ»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C238F-DF5B-0023-5395-5D75E6DE86E5}"/>
              </a:ext>
            </a:extLst>
          </p:cNvPr>
          <p:cNvSpPr txBox="1"/>
          <p:nvPr/>
        </p:nvSpPr>
        <p:spPr>
          <a:xfrm>
            <a:off x="-270343" y="340180"/>
            <a:ext cx="343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/>
                <a:cs typeface="+mj-cs"/>
              </a:rPr>
              <a:t>Зимний театр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02538" y="1205932"/>
            <a:ext cx="2593420" cy="677259"/>
            <a:chOff x="2726754" y="1676872"/>
            <a:chExt cx="3084751" cy="794298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D1C171DA-AA75-7DDC-13A4-9AC5167B40CE}"/>
                </a:ext>
              </a:extLst>
            </p:cNvPr>
            <p:cNvSpPr/>
            <p:nvPr/>
          </p:nvSpPr>
          <p:spPr>
            <a:xfrm>
              <a:off x="2771331" y="1711169"/>
              <a:ext cx="3026235" cy="76000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26754" y="1676872"/>
              <a:ext cx="30731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«</a:t>
              </a:r>
              <a:r>
                <a:rPr lang="ru-RU" sz="1400" b="1" dirty="0" err="1">
                  <a:solidFill>
                    <a:schemeClr val="bg1"/>
                  </a:solidFill>
                </a:rPr>
                <a:t>Смайл</a:t>
              </a:r>
              <a:r>
                <a:rPr lang="ru-RU" sz="1400" b="1" dirty="0">
                  <a:solidFill>
                    <a:schemeClr val="bg1"/>
                  </a:solidFill>
                </a:rPr>
                <a:t>-команда»: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волна ресторанного сервиса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(интерактив)</a:t>
              </a:r>
            </a:p>
          </p:txBody>
        </p:sp>
        <p:sp>
          <p:nvSpPr>
            <p:cNvPr id="3" name="Овал 2"/>
            <p:cNvSpPr/>
            <p:nvPr/>
          </p:nvSpPr>
          <p:spPr>
            <a:xfrm>
              <a:off x="5465379" y="2139429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51669" y="1303317"/>
            <a:ext cx="2241636" cy="528285"/>
            <a:chOff x="5567917" y="1468226"/>
            <a:chExt cx="3026235" cy="767883"/>
          </a:xfrm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F54E795D-7A83-8E7E-328F-FE450CDC1C1C}"/>
                </a:ext>
              </a:extLst>
            </p:cNvPr>
            <p:cNvSpPr/>
            <p:nvPr/>
          </p:nvSpPr>
          <p:spPr>
            <a:xfrm>
              <a:off x="5567917" y="1468226"/>
              <a:ext cx="3026235" cy="767883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Небоскребные мечтатели</a:t>
              </a:r>
              <a:endParaRPr lang="ru-RU" sz="1200" b="1" dirty="0"/>
            </a:p>
            <a:p>
              <a:pPr algn="ctr"/>
              <a:r>
                <a:rPr lang="ru-RU" sz="1200" b="1" dirty="0"/>
                <a:t>(игра)</a:t>
              </a:r>
            </a:p>
          </p:txBody>
        </p:sp>
        <p:sp>
          <p:nvSpPr>
            <p:cNvPr id="51" name="Овал 50"/>
            <p:cNvSpPr/>
            <p:nvPr/>
          </p:nvSpPr>
          <p:spPr>
            <a:xfrm>
              <a:off x="8166538" y="1871230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51668" y="2422249"/>
            <a:ext cx="2206687" cy="522862"/>
            <a:chOff x="5864401" y="2467085"/>
            <a:chExt cx="3026235" cy="760001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6BA32955-117D-9E98-95EE-EA838616A7BA}"/>
                </a:ext>
              </a:extLst>
            </p:cNvPr>
            <p:cNvSpPr/>
            <p:nvPr/>
          </p:nvSpPr>
          <p:spPr>
            <a:xfrm>
              <a:off x="5864401" y="2467085"/>
              <a:ext cx="3026235" cy="76000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На волне кода</a:t>
              </a:r>
            </a:p>
            <a:p>
              <a:pPr algn="ctr"/>
              <a:r>
                <a:rPr lang="ru-RU" sz="1400" dirty="0"/>
                <a:t>(лекция)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8481661" y="2902316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409205" y="2411626"/>
            <a:ext cx="1978289" cy="579196"/>
            <a:chOff x="8898675" y="2495003"/>
            <a:chExt cx="2975012" cy="766261"/>
          </a:xfrm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FA759EFA-0124-18C5-F24C-EF17BEEE3313}"/>
                </a:ext>
              </a:extLst>
            </p:cNvPr>
            <p:cNvSpPr/>
            <p:nvPr/>
          </p:nvSpPr>
          <p:spPr>
            <a:xfrm>
              <a:off x="8898675" y="2495003"/>
              <a:ext cx="2975012" cy="76626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422018" y="2602757"/>
              <a:ext cx="197490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Язык возможностей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1488264" y="2934289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7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1986996" y="2361473"/>
            <a:ext cx="2759327" cy="595808"/>
            <a:chOff x="11927305" y="2617859"/>
            <a:chExt cx="2759327" cy="760001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66F8043B-D6FD-5351-6909-EBA15CDD5D22}"/>
                </a:ext>
              </a:extLst>
            </p:cNvPr>
            <p:cNvSpPr/>
            <p:nvPr/>
          </p:nvSpPr>
          <p:spPr>
            <a:xfrm>
              <a:off x="11927305" y="2617859"/>
              <a:ext cx="2759327" cy="76000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953583" y="2654204"/>
              <a:ext cx="267119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На гребне языковой волны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4294257" y="2934289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8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969555" y="1199804"/>
            <a:ext cx="2759328" cy="803619"/>
            <a:chOff x="11933921" y="1673319"/>
            <a:chExt cx="2759328" cy="803619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32014051-3BCB-F1CF-4589-419AEC104D46}"/>
                </a:ext>
              </a:extLst>
            </p:cNvPr>
            <p:cNvSpPr/>
            <p:nvPr/>
          </p:nvSpPr>
          <p:spPr>
            <a:xfrm>
              <a:off x="11933921" y="1673319"/>
              <a:ext cx="2759328" cy="753128"/>
            </a:xfrm>
            <a:prstGeom prst="roundRect">
              <a:avLst/>
            </a:prstGeom>
            <a:solidFill>
              <a:srgbClr val="0065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969276" y="1707497"/>
              <a:ext cx="2688618" cy="769441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chemeClr val="bg1"/>
                  </a:solidFill>
                </a:rPr>
                <a:t>Погружение в туризм</a:t>
              </a:r>
              <a:endParaRPr lang="en-US" sz="13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1300" b="1" dirty="0" smtClean="0">
                  <a:solidFill>
                    <a:schemeClr val="bg1"/>
                  </a:solidFill>
                </a:rPr>
                <a:t>Путешествие </a:t>
              </a:r>
              <a:r>
                <a:rPr lang="ru-RU" sz="1300" b="1" dirty="0">
                  <a:solidFill>
                    <a:schemeClr val="bg1"/>
                  </a:solidFill>
                </a:rPr>
                <a:t>в мир хайтек гостеприимства!</a:t>
              </a:r>
            </a:p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(викторина)</a:t>
              </a: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4278652" y="2103810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410074" y="1177008"/>
            <a:ext cx="1978289" cy="731512"/>
            <a:chOff x="8899873" y="1709656"/>
            <a:chExt cx="2975012" cy="758076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55EBC351-8C15-DC7A-CD35-F3C6C30217BB}"/>
                </a:ext>
              </a:extLst>
            </p:cNvPr>
            <p:cNvSpPr/>
            <p:nvPr/>
          </p:nvSpPr>
          <p:spPr>
            <a:xfrm>
              <a:off x="8899873" y="1709656"/>
              <a:ext cx="2975012" cy="7580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906176" y="1826812"/>
              <a:ext cx="2960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Укротители стихий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461843" y="2125679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386618" y="3478038"/>
            <a:ext cx="2206687" cy="520908"/>
            <a:chOff x="5825619" y="3277229"/>
            <a:chExt cx="3026235" cy="757161"/>
          </a:xfrm>
        </p:grpSpPr>
        <p:sp>
          <p:nvSpPr>
            <p:cNvPr id="72" name="Скругленный прямоугольник 71">
              <a:extLst>
                <a:ext uri="{FF2B5EF4-FFF2-40B4-BE49-F238E27FC236}">
                  <a16:creationId xmlns:a16="http://schemas.microsoft.com/office/drawing/2014/main" id="{1CA429F4-C0F5-3682-613F-E0C2A050BEA1}"/>
                </a:ext>
              </a:extLst>
            </p:cNvPr>
            <p:cNvSpPr/>
            <p:nvPr/>
          </p:nvSpPr>
          <p:spPr>
            <a:xfrm>
              <a:off x="5825619" y="3277229"/>
              <a:ext cx="3026235" cy="75716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Педагог будущего</a:t>
              </a:r>
            </a:p>
            <a:p>
              <a:pPr algn="ctr"/>
              <a:r>
                <a:rPr lang="ru-RU" sz="1400" dirty="0"/>
                <a:t>(викторина)</a:t>
              </a:r>
            </a:p>
          </p:txBody>
        </p:sp>
        <p:sp>
          <p:nvSpPr>
            <p:cNvPr id="79" name="Овал 78"/>
            <p:cNvSpPr/>
            <p:nvPr/>
          </p:nvSpPr>
          <p:spPr>
            <a:xfrm>
              <a:off x="8166538" y="3623885"/>
              <a:ext cx="661249" cy="356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10</a:t>
              </a:r>
              <a:endParaRPr lang="ru-RU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25045" y="4675368"/>
            <a:ext cx="2618238" cy="560599"/>
            <a:chOff x="2726521" y="4619270"/>
            <a:chExt cx="3026235" cy="795033"/>
          </a:xfrm>
        </p:grpSpPr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2726521" y="4619270"/>
              <a:ext cx="3026235" cy="795033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Режиссура ландшафта</a:t>
              </a:r>
            </a:p>
            <a:p>
              <a:pPr algn="ctr"/>
              <a:r>
                <a:rPr lang="ru-RU" sz="1400" dirty="0"/>
                <a:t>(интерактив)</a:t>
              </a:r>
            </a:p>
          </p:txBody>
        </p:sp>
        <p:sp>
          <p:nvSpPr>
            <p:cNvPr id="87" name="Овал 86"/>
            <p:cNvSpPr/>
            <p:nvPr/>
          </p:nvSpPr>
          <p:spPr>
            <a:xfrm>
              <a:off x="4918176" y="5123365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13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02538" y="3478038"/>
            <a:ext cx="2622431" cy="533938"/>
            <a:chOff x="2782120" y="3287327"/>
            <a:chExt cx="3043499" cy="757223"/>
          </a:xfrm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6254ED6C-EDEC-7F19-2868-183919ABEDC9}"/>
                </a:ext>
              </a:extLst>
            </p:cNvPr>
            <p:cNvSpPr/>
            <p:nvPr/>
          </p:nvSpPr>
          <p:spPr>
            <a:xfrm>
              <a:off x="2782120" y="3287327"/>
              <a:ext cx="3043499" cy="757223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Архитектор впечатлений</a:t>
              </a:r>
            </a:p>
            <a:p>
              <a:pPr algn="ctr"/>
              <a:r>
                <a:rPr lang="ru-RU" sz="1400" dirty="0"/>
                <a:t>(викторина)</a:t>
              </a:r>
            </a:p>
          </p:txBody>
        </p:sp>
        <p:sp>
          <p:nvSpPr>
            <p:cNvPr id="88" name="Овал 87"/>
            <p:cNvSpPr/>
            <p:nvPr/>
          </p:nvSpPr>
          <p:spPr>
            <a:xfrm>
              <a:off x="5458472" y="3680785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9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1829" y="2337472"/>
            <a:ext cx="2187848" cy="535897"/>
            <a:chOff x="2764132" y="2501263"/>
            <a:chExt cx="3029731" cy="760001"/>
          </a:xfrm>
        </p:grpSpPr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BDEF51F9-36F7-8662-04F4-B362CF48F009}"/>
                </a:ext>
              </a:extLst>
            </p:cNvPr>
            <p:cNvSpPr/>
            <p:nvPr/>
          </p:nvSpPr>
          <p:spPr>
            <a:xfrm>
              <a:off x="2764132" y="2501263"/>
              <a:ext cx="3026235" cy="76000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51822" y="2580211"/>
              <a:ext cx="14650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Шеф на волне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89" name="Овал 88"/>
            <p:cNvSpPr/>
            <p:nvPr/>
          </p:nvSpPr>
          <p:spPr>
            <a:xfrm>
              <a:off x="5447737" y="2923324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5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354272" y="3481547"/>
            <a:ext cx="2088154" cy="547858"/>
            <a:chOff x="8865012" y="3297889"/>
            <a:chExt cx="3008674" cy="743924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89E8A199-4409-9D2A-645D-989E5C5090AB}"/>
                </a:ext>
              </a:extLst>
            </p:cNvPr>
            <p:cNvSpPr/>
            <p:nvPr/>
          </p:nvSpPr>
          <p:spPr>
            <a:xfrm>
              <a:off x="8899688" y="3297889"/>
              <a:ext cx="2973998" cy="74392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865012" y="3351436"/>
              <a:ext cx="2576614" cy="541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Арт-генератор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90" name="Овал 89"/>
            <p:cNvSpPr/>
            <p:nvPr/>
          </p:nvSpPr>
          <p:spPr>
            <a:xfrm>
              <a:off x="11130546" y="3636357"/>
              <a:ext cx="661249" cy="356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11</a:t>
              </a:r>
              <a:endParaRPr lang="ru-RU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1952114" y="3448855"/>
            <a:ext cx="2759328" cy="665659"/>
            <a:chOff x="11921676" y="3303078"/>
            <a:chExt cx="2756450" cy="729545"/>
          </a:xfrm>
        </p:grpSpPr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id="{4BB471AA-56C0-E1D1-0A24-013DD31D6E6A}"/>
                </a:ext>
              </a:extLst>
            </p:cNvPr>
            <p:cNvSpPr/>
            <p:nvPr/>
          </p:nvSpPr>
          <p:spPr>
            <a:xfrm>
              <a:off x="11921676" y="3303078"/>
              <a:ext cx="2756450" cy="72954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14016877" y="3673159"/>
              <a:ext cx="661249" cy="356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12</a:t>
              </a:r>
              <a:endParaRPr lang="ru-RU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386618" y="4699683"/>
            <a:ext cx="2206687" cy="545103"/>
            <a:chOff x="3639669" y="4521096"/>
            <a:chExt cx="3026235" cy="792329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1CA429F4-C0F5-3682-613F-E0C2A050BEA1}"/>
                </a:ext>
              </a:extLst>
            </p:cNvPr>
            <p:cNvSpPr/>
            <p:nvPr/>
          </p:nvSpPr>
          <p:spPr>
            <a:xfrm>
              <a:off x="3639669" y="4521096"/>
              <a:ext cx="3026235" cy="792329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Сервис в облаках</a:t>
              </a:r>
            </a:p>
            <a:p>
              <a:pPr algn="ctr"/>
              <a:r>
                <a:rPr lang="ru-RU" sz="1400" dirty="0" smtClean="0"/>
                <a:t>(деловая игра)</a:t>
              </a:r>
              <a:endParaRPr lang="ru-RU" sz="1400" dirty="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5931808" y="4977533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14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369758" y="4638389"/>
            <a:ext cx="2237370" cy="606397"/>
            <a:chOff x="6993178" y="4563983"/>
            <a:chExt cx="2973998" cy="743924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89E8A199-4409-9D2A-645D-989E5C5090AB}"/>
                </a:ext>
              </a:extLst>
            </p:cNvPr>
            <p:cNvSpPr/>
            <p:nvPr/>
          </p:nvSpPr>
          <p:spPr>
            <a:xfrm>
              <a:off x="6993178" y="4563983"/>
              <a:ext cx="2973998" cy="74392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051634" y="4686837"/>
              <a:ext cx="287010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Алхимия визуала</a:t>
              </a:r>
            </a:p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93" name="Овал 92"/>
            <p:cNvSpPr/>
            <p:nvPr/>
          </p:nvSpPr>
          <p:spPr>
            <a:xfrm>
              <a:off x="9231464" y="5003640"/>
              <a:ext cx="723978" cy="2663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15</a:t>
              </a:r>
              <a:endParaRPr lang="ru-RU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1969555" y="5822117"/>
            <a:ext cx="2662558" cy="581095"/>
            <a:chOff x="10646558" y="5905117"/>
            <a:chExt cx="2759328" cy="795750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10646558" y="5905117"/>
              <a:ext cx="2759328" cy="7957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На волне истории</a:t>
              </a:r>
            </a:p>
            <a:p>
              <a:pPr algn="ctr"/>
              <a:r>
                <a:rPr lang="ru-RU" sz="1200" dirty="0"/>
                <a:t>(викторина)</a:t>
              </a:r>
            </a:p>
          </p:txBody>
        </p:sp>
        <p:sp>
          <p:nvSpPr>
            <p:cNvPr id="95" name="Овал 94"/>
            <p:cNvSpPr/>
            <p:nvPr/>
          </p:nvSpPr>
          <p:spPr>
            <a:xfrm>
              <a:off x="12572600" y="6343277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20</a:t>
              </a:r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420656" y="5788531"/>
            <a:ext cx="2009630" cy="498835"/>
            <a:chOff x="7392132" y="5930736"/>
            <a:chExt cx="2975012" cy="797697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7392132" y="5930736"/>
              <a:ext cx="2975012" cy="79575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Афалины</a:t>
              </a:r>
            </a:p>
            <a:p>
              <a:pPr algn="ctr"/>
              <a:r>
                <a:rPr lang="ru-RU" sz="1200" dirty="0"/>
                <a:t>(игра)</a:t>
              </a:r>
            </a:p>
          </p:txBody>
        </p:sp>
        <p:sp>
          <p:nvSpPr>
            <p:cNvPr id="96" name="Овал 95"/>
            <p:cNvSpPr/>
            <p:nvPr/>
          </p:nvSpPr>
          <p:spPr>
            <a:xfrm>
              <a:off x="9678179" y="6110597"/>
              <a:ext cx="576050" cy="6178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19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357205" y="5847484"/>
            <a:ext cx="2692705" cy="557096"/>
            <a:chOff x="3658590" y="6015030"/>
            <a:chExt cx="3054406" cy="809761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3658590" y="6015030"/>
              <a:ext cx="3054406" cy="80976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Твой внутренний драйв: что тебя направляет в профессию?</a:t>
              </a:r>
            </a:p>
            <a:p>
              <a:pPr algn="ctr"/>
              <a:r>
                <a:rPr lang="ru-RU" sz="1200" dirty="0"/>
                <a:t>(игра) </a:t>
              </a:r>
            </a:p>
          </p:txBody>
        </p:sp>
        <p:sp>
          <p:nvSpPr>
            <p:cNvPr id="97" name="Овал 96"/>
            <p:cNvSpPr/>
            <p:nvPr/>
          </p:nvSpPr>
          <p:spPr>
            <a:xfrm>
              <a:off x="5931808" y="6503816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18</a:t>
              </a:r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84778" y="5905077"/>
            <a:ext cx="2979340" cy="575519"/>
            <a:chOff x="2898367" y="5680751"/>
            <a:chExt cx="3027074" cy="816193"/>
          </a:xfrm>
        </p:grpSpPr>
        <p:sp>
          <p:nvSpPr>
            <p:cNvPr id="61" name="Скругленный прямоугольник 60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2898367" y="5680751"/>
              <a:ext cx="3027074" cy="81619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Волна улик: Секреты дактилоскопии</a:t>
              </a:r>
            </a:p>
            <a:p>
              <a:pPr algn="ctr"/>
              <a:r>
                <a:rPr lang="ru-RU" sz="1200" dirty="0"/>
                <a:t>(интерактив)</a:t>
              </a:r>
            </a:p>
          </p:txBody>
        </p:sp>
        <p:sp>
          <p:nvSpPr>
            <p:cNvPr id="98" name="Овал 97"/>
            <p:cNvSpPr/>
            <p:nvPr/>
          </p:nvSpPr>
          <p:spPr>
            <a:xfrm>
              <a:off x="5124757" y="6089749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17</a:t>
              </a:r>
              <a:endParaRPr lang="ru-RU" dirty="0"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176263" y="7071869"/>
            <a:ext cx="2774191" cy="567805"/>
            <a:chOff x="113172" y="6995680"/>
            <a:chExt cx="2818638" cy="805253"/>
          </a:xfrm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113172" y="6995680"/>
              <a:ext cx="2792052" cy="805253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Старт выбора судьбы </a:t>
              </a:r>
              <a:endParaRPr lang="ru-RU" sz="1400" b="1" dirty="0" smtClean="0"/>
            </a:p>
            <a:p>
              <a:pPr algn="ctr"/>
              <a:r>
                <a:rPr lang="ru-RU" sz="1200" dirty="0" smtClean="0"/>
                <a:t>(приемная комиссия)</a:t>
              </a:r>
              <a:endParaRPr lang="ru-RU" sz="1200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2207832" y="7449560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21</a:t>
              </a:r>
              <a:endParaRPr lang="ru-RU" dirty="0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4357203" y="7086836"/>
            <a:ext cx="2698379" cy="552670"/>
            <a:chOff x="680213" y="7975898"/>
            <a:chExt cx="2836463" cy="803328"/>
          </a:xfrm>
        </p:grpSpPr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680213" y="7975898"/>
              <a:ext cx="2836463" cy="803328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Карьерный </a:t>
              </a:r>
              <a:r>
                <a:rPr lang="ru-RU" sz="1400" b="1" dirty="0" err="1" smtClean="0"/>
                <a:t>Квест</a:t>
              </a:r>
              <a:r>
                <a:rPr lang="ru-RU" sz="1400" b="1" dirty="0" smtClean="0"/>
                <a:t> </a:t>
              </a:r>
            </a:p>
            <a:p>
              <a:pPr algn="ctr"/>
              <a:r>
                <a:rPr lang="ru-RU" sz="1400" b="1" dirty="0" smtClean="0"/>
                <a:t>путь </a:t>
              </a:r>
              <a:r>
                <a:rPr lang="ru-RU" sz="1400" b="1" dirty="0"/>
                <a:t>за 5 </a:t>
              </a:r>
              <a:r>
                <a:rPr lang="ru-RU" sz="1400" b="1" dirty="0" smtClean="0"/>
                <a:t>минут</a:t>
              </a:r>
              <a:endParaRPr lang="ru-RU" sz="1400" b="1" dirty="0"/>
            </a:p>
            <a:p>
              <a:pPr algn="ctr"/>
              <a:r>
                <a:rPr lang="ru-RU" sz="1200" dirty="0" smtClean="0"/>
                <a:t>(мини - </a:t>
              </a:r>
              <a:r>
                <a:rPr lang="ru-RU" sz="1200" dirty="0" err="1" smtClean="0"/>
                <a:t>квест</a:t>
              </a:r>
              <a:r>
                <a:rPr lang="ru-RU" sz="1200" dirty="0"/>
                <a:t>)</a:t>
              </a: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717753" y="8448507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22</a:t>
              </a:r>
              <a:endParaRPr lang="ru-RU" dirty="0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8378339" y="7030698"/>
            <a:ext cx="2258213" cy="569275"/>
            <a:chOff x="2366993" y="7721069"/>
            <a:chExt cx="2668080" cy="973576"/>
          </a:xfrm>
        </p:grpSpPr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2366993" y="7721069"/>
              <a:ext cx="2668080" cy="973576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Выставка студенческих творческих работ</a:t>
              </a:r>
              <a:endParaRPr lang="ru-RU" sz="1200" b="1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188458" y="8105790"/>
              <a:ext cx="723977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23</a:t>
              </a:r>
              <a:endParaRPr lang="ru-RU" dirty="0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11953361" y="6974101"/>
            <a:ext cx="2756324" cy="763339"/>
            <a:chOff x="5060888" y="8001165"/>
            <a:chExt cx="2920348" cy="763339"/>
          </a:xfrm>
        </p:grpSpPr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5060888" y="8001165"/>
              <a:ext cx="2920348" cy="763339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Поймай волну Авангарда</a:t>
              </a:r>
              <a:endParaRPr lang="ru-RU" sz="1400" b="1" dirty="0"/>
            </a:p>
            <a:p>
              <a:pPr algn="ctr"/>
              <a:r>
                <a:rPr lang="ru-RU" sz="1200" dirty="0" smtClean="0"/>
                <a:t>(презентация </a:t>
              </a:r>
              <a:r>
                <a:rPr lang="ru-RU" sz="1200" dirty="0"/>
                <a:t>новых сетевых программ)</a:t>
              </a: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265606" y="8440257"/>
              <a:ext cx="695797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24</a:t>
              </a:r>
              <a:endParaRPr lang="ru-RU" dirty="0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208109" y="8200502"/>
            <a:ext cx="2677063" cy="549729"/>
            <a:chOff x="415620" y="8005147"/>
            <a:chExt cx="2500291" cy="779618"/>
          </a:xfrm>
        </p:grpSpPr>
        <p:sp>
          <p:nvSpPr>
            <p:cNvPr id="71" name="Скругленный прямоугольник 70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415620" y="8005147"/>
              <a:ext cx="2500291" cy="779618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Волна воспоминаний</a:t>
              </a:r>
            </a:p>
            <a:p>
              <a:pPr algn="ctr"/>
              <a:r>
                <a:rPr lang="ru-RU" sz="1400" dirty="0" smtClean="0"/>
                <a:t>(фотосушка)</a:t>
              </a:r>
              <a:endParaRPr lang="ru-RU" sz="1400" dirty="0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159804" y="8460974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25</a:t>
              </a:r>
              <a:endParaRPr lang="ru-RU" dirty="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4351668" y="8190037"/>
            <a:ext cx="2709451" cy="536358"/>
            <a:chOff x="5980588" y="8144389"/>
            <a:chExt cx="2848102" cy="779618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5980588" y="8144389"/>
              <a:ext cx="2848102" cy="779618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На волне самоуправления: почувствуй себя студентом</a:t>
              </a:r>
              <a:br>
                <a:rPr lang="ru-RU" sz="1100" b="1" dirty="0" smtClean="0"/>
              </a:br>
              <a:r>
                <a:rPr lang="ru-RU" sz="1200" dirty="0" smtClean="0"/>
                <a:t>(мастер-класс)</a:t>
              </a:r>
              <a:endParaRPr lang="ru-RU" sz="1000" dirty="0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8092930" y="8649153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26</a:t>
              </a:r>
              <a:endParaRPr lang="ru-RU" dirty="0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8353911" y="8172664"/>
            <a:ext cx="2691077" cy="476490"/>
            <a:chOff x="10605694" y="7947674"/>
            <a:chExt cx="2311520" cy="779618"/>
          </a:xfrm>
        </p:grpSpPr>
        <p:sp>
          <p:nvSpPr>
            <p:cNvPr id="76" name="Скругленный прямоугольник 75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10605694" y="7947674"/>
              <a:ext cx="2311520" cy="779618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/>
                <a:t>Фотозона</a:t>
              </a:r>
              <a:r>
                <a:rPr lang="ru-RU" sz="1400" dirty="0" smtClean="0"/>
                <a:t> «Ритм волны»</a:t>
              </a:r>
              <a:endParaRPr lang="ru-RU" sz="1400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2546048" y="8115144"/>
              <a:ext cx="312610" cy="552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27</a:t>
              </a:r>
              <a:endParaRPr lang="ru-RU" dirty="0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1840334" y="3432310"/>
            <a:ext cx="28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Бренд-лаборатория: путь креативного профессионала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(игра)</a:t>
            </a:r>
          </a:p>
        </p:txBody>
      </p:sp>
      <p:grpSp>
        <p:nvGrpSpPr>
          <p:cNvPr id="107" name="Группа 106"/>
          <p:cNvGrpSpPr/>
          <p:nvPr/>
        </p:nvGrpSpPr>
        <p:grpSpPr>
          <a:xfrm>
            <a:off x="11504176" y="4684773"/>
            <a:ext cx="3539726" cy="560013"/>
            <a:chOff x="9919673" y="4581306"/>
            <a:chExt cx="3680325" cy="797056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10404927" y="4581306"/>
              <a:ext cx="2759327" cy="797056"/>
              <a:chOff x="10477454" y="4539291"/>
              <a:chExt cx="2759327" cy="797056"/>
            </a:xfrm>
          </p:grpSpPr>
          <p:sp>
            <p:nvSpPr>
              <p:cNvPr id="25" name="Скругленный прямоугольник 24">
                <a:extLst>
                  <a:ext uri="{FF2B5EF4-FFF2-40B4-BE49-F238E27FC236}">
                    <a16:creationId xmlns:a16="http://schemas.microsoft.com/office/drawing/2014/main" id="{6E7F7A51-16C8-F5CC-4FD9-B13A349B5548}"/>
                  </a:ext>
                </a:extLst>
              </p:cNvPr>
              <p:cNvSpPr/>
              <p:nvPr/>
            </p:nvSpPr>
            <p:spPr>
              <a:xfrm>
                <a:off x="10477454" y="4539291"/>
                <a:ext cx="2759327" cy="79705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12460077" y="4979322"/>
                <a:ext cx="723978" cy="2663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16</a:t>
                </a:r>
                <a:endParaRPr lang="ru-RU" dirty="0"/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9919673" y="4632365"/>
              <a:ext cx="368032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Финансовая волна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(викторина)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1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укописный ввод 10"/>
          <p:cNvPicPr/>
          <p:nvPr/>
        </p:nvPicPr>
        <p:blipFill>
          <a:blip r:embed="rId3"/>
          <a:stretch/>
        </p:blipFill>
        <p:spPr>
          <a:xfrm>
            <a:off x="1991880" y="-2226600"/>
            <a:ext cx="21600" cy="2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Заголовок 1"/>
          <p:cNvSpPr/>
          <p:nvPr/>
        </p:nvSpPr>
        <p:spPr>
          <a:xfrm>
            <a:off x="581760" y="4503960"/>
            <a:ext cx="14695051" cy="244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880" tIns="55440" rIns="110880" bIns="55440" anchor="b">
            <a:normAutofit/>
          </a:bodyPr>
          <a:lstStyle/>
          <a:p>
            <a:pPr defTabSz="1109520">
              <a:lnSpc>
                <a:spcPct val="90000"/>
              </a:lnSpc>
            </a:pPr>
            <a:endParaRPr lang="ru-RU" sz="4850" b="1" u="none" strike="noStrike">
              <a:solidFill>
                <a:srgbClr val="5B9BD5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70" name="Рисунок 2"/>
          <p:cNvPicPr/>
          <p:nvPr/>
        </p:nvPicPr>
        <p:blipFill>
          <a:blip r:embed="rId4">
            <a:alphaModFix amt="30000"/>
          </a:blip>
          <a:stretch/>
        </p:blipFill>
        <p:spPr>
          <a:xfrm>
            <a:off x="13558942" y="7326401"/>
            <a:ext cx="1377180" cy="1322752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BE73C-AB1E-3724-DBC1-80B5B905CB2C}"/>
              </a:ext>
            </a:extLst>
          </p:cNvPr>
          <p:cNvSpPr txBox="1"/>
          <p:nvPr/>
        </p:nvSpPr>
        <p:spPr>
          <a:xfrm>
            <a:off x="5142670" y="106316"/>
            <a:ext cx="560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/>
                <a:cs typeface="+mj-cs"/>
              </a:rPr>
              <a:t>Маршрутный лист №______</a:t>
            </a:r>
            <a:endParaRPr lang="ru-RU" sz="2400" b="1" dirty="0">
              <a:solidFill>
                <a:srgbClr val="FF0000"/>
              </a:solidFill>
              <a:latin typeface="Arial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C238F-DF5B-0023-5395-5D75E6DE86E5}"/>
              </a:ext>
            </a:extLst>
          </p:cNvPr>
          <p:cNvSpPr txBox="1"/>
          <p:nvPr/>
        </p:nvSpPr>
        <p:spPr>
          <a:xfrm>
            <a:off x="72076" y="39053"/>
            <a:ext cx="289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/>
                <a:cs typeface="+mj-cs"/>
              </a:rPr>
              <a:t>29 ноября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cs typeface="+mj-cs"/>
              </a:rPr>
              <a:t>2025 </a:t>
            </a:r>
            <a:r>
              <a:rPr lang="ru-RU" sz="2400" b="1" dirty="0">
                <a:solidFill>
                  <a:srgbClr val="FF0000"/>
                </a:solidFill>
                <a:latin typeface="Arial"/>
                <a:cs typeface="+mj-cs"/>
              </a:rPr>
              <a:t>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706B5-C9E7-B026-2961-A02E1CA16CFE}"/>
              </a:ext>
            </a:extLst>
          </p:cNvPr>
          <p:cNvSpPr txBox="1"/>
          <p:nvPr/>
        </p:nvSpPr>
        <p:spPr>
          <a:xfrm>
            <a:off x="4043507" y="435068"/>
            <a:ext cx="741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/>
                <a:cs typeface="+mj-cs"/>
              </a:rPr>
              <a:t>День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+mj-cs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/>
                <a:cs typeface="+mj-cs"/>
              </a:rPr>
              <a:t>открытых дверей «Лови волну с СочиГУ»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C238F-DF5B-0023-5395-5D75E6DE86E5}"/>
              </a:ext>
            </a:extLst>
          </p:cNvPr>
          <p:cNvSpPr txBox="1"/>
          <p:nvPr/>
        </p:nvSpPr>
        <p:spPr>
          <a:xfrm>
            <a:off x="-270343" y="340180"/>
            <a:ext cx="343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/>
                <a:cs typeface="+mj-cs"/>
              </a:rPr>
              <a:t>Зимний театр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283882" y="1194339"/>
            <a:ext cx="2593420" cy="677259"/>
            <a:chOff x="2726754" y="1676872"/>
            <a:chExt cx="3084751" cy="794298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D1C171DA-AA75-7DDC-13A4-9AC5167B40CE}"/>
                </a:ext>
              </a:extLst>
            </p:cNvPr>
            <p:cNvSpPr/>
            <p:nvPr/>
          </p:nvSpPr>
          <p:spPr>
            <a:xfrm>
              <a:off x="2771331" y="1711169"/>
              <a:ext cx="3026235" cy="76000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26754" y="1676872"/>
              <a:ext cx="30731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«</a:t>
              </a:r>
              <a:r>
                <a:rPr lang="ru-RU" sz="1400" b="1" dirty="0" err="1">
                  <a:solidFill>
                    <a:schemeClr val="bg1"/>
                  </a:solidFill>
                </a:rPr>
                <a:t>Смайл</a:t>
              </a:r>
              <a:r>
                <a:rPr lang="ru-RU" sz="1400" b="1" dirty="0">
                  <a:solidFill>
                    <a:schemeClr val="bg1"/>
                  </a:solidFill>
                </a:rPr>
                <a:t>-команда»: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волна ресторанного сервиса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(интерактив)</a:t>
              </a:r>
            </a:p>
          </p:txBody>
        </p:sp>
        <p:sp>
          <p:nvSpPr>
            <p:cNvPr id="3" name="Овал 2"/>
            <p:cNvSpPr/>
            <p:nvPr/>
          </p:nvSpPr>
          <p:spPr>
            <a:xfrm>
              <a:off x="5465379" y="2139429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29943" y="1349357"/>
            <a:ext cx="2241636" cy="528285"/>
            <a:chOff x="5567917" y="1468226"/>
            <a:chExt cx="3026235" cy="767883"/>
          </a:xfrm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F54E795D-7A83-8E7E-328F-FE450CDC1C1C}"/>
                </a:ext>
              </a:extLst>
            </p:cNvPr>
            <p:cNvSpPr/>
            <p:nvPr/>
          </p:nvSpPr>
          <p:spPr>
            <a:xfrm>
              <a:off x="5567917" y="1468226"/>
              <a:ext cx="3026235" cy="767883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Небоскребные мечтатели</a:t>
              </a:r>
              <a:endParaRPr lang="ru-RU" sz="1200" b="1" dirty="0"/>
            </a:p>
            <a:p>
              <a:pPr algn="ctr"/>
              <a:r>
                <a:rPr lang="ru-RU" sz="1200" b="1" dirty="0"/>
                <a:t>(игра)</a:t>
              </a:r>
            </a:p>
          </p:txBody>
        </p:sp>
        <p:sp>
          <p:nvSpPr>
            <p:cNvPr id="51" name="Овал 50"/>
            <p:cNvSpPr/>
            <p:nvPr/>
          </p:nvSpPr>
          <p:spPr>
            <a:xfrm>
              <a:off x="8166538" y="1871230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306091" y="2398355"/>
            <a:ext cx="2206687" cy="522862"/>
            <a:chOff x="5864401" y="2467085"/>
            <a:chExt cx="3026235" cy="760001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6BA32955-117D-9E98-95EE-EA838616A7BA}"/>
                </a:ext>
              </a:extLst>
            </p:cNvPr>
            <p:cNvSpPr/>
            <p:nvPr/>
          </p:nvSpPr>
          <p:spPr>
            <a:xfrm>
              <a:off x="5864401" y="2467085"/>
              <a:ext cx="3026235" cy="76000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На волне кода</a:t>
              </a:r>
            </a:p>
            <a:p>
              <a:pPr algn="ctr"/>
              <a:r>
                <a:rPr lang="ru-RU" sz="1400" dirty="0"/>
                <a:t>(лекция)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8481661" y="2902316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1999467" y="2387129"/>
            <a:ext cx="1978289" cy="579196"/>
            <a:chOff x="8898675" y="2495003"/>
            <a:chExt cx="2975012" cy="766261"/>
          </a:xfrm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FA759EFA-0124-18C5-F24C-EF17BEEE3313}"/>
                </a:ext>
              </a:extLst>
            </p:cNvPr>
            <p:cNvSpPr/>
            <p:nvPr/>
          </p:nvSpPr>
          <p:spPr>
            <a:xfrm>
              <a:off x="8898675" y="2495003"/>
              <a:ext cx="2975012" cy="76626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422018" y="2602757"/>
              <a:ext cx="197490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Язык возможностей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1488264" y="2934289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7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43740" y="3408294"/>
            <a:ext cx="2759327" cy="595808"/>
            <a:chOff x="11927305" y="2617859"/>
            <a:chExt cx="2759327" cy="760001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66F8043B-D6FD-5351-6909-EBA15CDD5D22}"/>
                </a:ext>
              </a:extLst>
            </p:cNvPr>
            <p:cNvSpPr/>
            <p:nvPr/>
          </p:nvSpPr>
          <p:spPr>
            <a:xfrm>
              <a:off x="11927305" y="2617859"/>
              <a:ext cx="2759327" cy="76000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953583" y="2654204"/>
              <a:ext cx="267119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На гребне языковой волны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4294257" y="2934289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8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6460" y="2281870"/>
            <a:ext cx="2759328" cy="803619"/>
            <a:chOff x="11933921" y="1673319"/>
            <a:chExt cx="2759328" cy="803619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32014051-3BCB-F1CF-4589-419AEC104D46}"/>
                </a:ext>
              </a:extLst>
            </p:cNvPr>
            <p:cNvSpPr/>
            <p:nvPr/>
          </p:nvSpPr>
          <p:spPr>
            <a:xfrm>
              <a:off x="11933921" y="1673319"/>
              <a:ext cx="2759328" cy="753128"/>
            </a:xfrm>
            <a:prstGeom prst="roundRect">
              <a:avLst/>
            </a:prstGeom>
            <a:solidFill>
              <a:srgbClr val="0065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969276" y="1707497"/>
              <a:ext cx="2688618" cy="769441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chemeClr val="bg1"/>
                  </a:solidFill>
                </a:rPr>
                <a:t>Погружение в туризм</a:t>
              </a:r>
              <a:endParaRPr lang="en-US" sz="13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1300" b="1" dirty="0" smtClean="0">
                  <a:solidFill>
                    <a:schemeClr val="bg1"/>
                  </a:solidFill>
                </a:rPr>
                <a:t>Путешествие </a:t>
              </a:r>
              <a:r>
                <a:rPr lang="ru-RU" sz="1300" b="1" dirty="0">
                  <a:solidFill>
                    <a:schemeClr val="bg1"/>
                  </a:solidFill>
                </a:rPr>
                <a:t>в мир хайтек гостеприимства!</a:t>
              </a:r>
            </a:p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(викторина)</a:t>
              </a: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4278652" y="2103810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986996" y="1230002"/>
            <a:ext cx="1978289" cy="731512"/>
            <a:chOff x="8899873" y="1709656"/>
            <a:chExt cx="2975012" cy="758076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55EBC351-8C15-DC7A-CD35-F3C6C30217BB}"/>
                </a:ext>
              </a:extLst>
            </p:cNvPr>
            <p:cNvSpPr/>
            <p:nvPr/>
          </p:nvSpPr>
          <p:spPr>
            <a:xfrm>
              <a:off x="8899873" y="1709656"/>
              <a:ext cx="2975012" cy="7580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906176" y="1826812"/>
              <a:ext cx="2960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Укротители стихий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461843" y="2125679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336489" y="3491068"/>
            <a:ext cx="2206687" cy="520908"/>
            <a:chOff x="5825619" y="3277229"/>
            <a:chExt cx="3026235" cy="757161"/>
          </a:xfrm>
        </p:grpSpPr>
        <p:sp>
          <p:nvSpPr>
            <p:cNvPr id="72" name="Скругленный прямоугольник 71">
              <a:extLst>
                <a:ext uri="{FF2B5EF4-FFF2-40B4-BE49-F238E27FC236}">
                  <a16:creationId xmlns:a16="http://schemas.microsoft.com/office/drawing/2014/main" id="{1CA429F4-C0F5-3682-613F-E0C2A050BEA1}"/>
                </a:ext>
              </a:extLst>
            </p:cNvPr>
            <p:cNvSpPr/>
            <p:nvPr/>
          </p:nvSpPr>
          <p:spPr>
            <a:xfrm>
              <a:off x="5825619" y="3277229"/>
              <a:ext cx="3026235" cy="75716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Педагог будущего</a:t>
              </a:r>
            </a:p>
            <a:p>
              <a:pPr algn="ctr"/>
              <a:r>
                <a:rPr lang="ru-RU" sz="1400" dirty="0"/>
                <a:t>(викторина)</a:t>
              </a:r>
            </a:p>
          </p:txBody>
        </p:sp>
        <p:sp>
          <p:nvSpPr>
            <p:cNvPr id="79" name="Овал 78"/>
            <p:cNvSpPr/>
            <p:nvPr/>
          </p:nvSpPr>
          <p:spPr>
            <a:xfrm>
              <a:off x="8166538" y="3623885"/>
              <a:ext cx="661249" cy="356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10</a:t>
              </a:r>
              <a:endParaRPr lang="ru-RU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64757" y="4626272"/>
            <a:ext cx="2618238" cy="560599"/>
            <a:chOff x="2726521" y="4619270"/>
            <a:chExt cx="3026235" cy="795033"/>
          </a:xfrm>
        </p:grpSpPr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2726521" y="4619270"/>
              <a:ext cx="3026235" cy="795033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Режиссура ландшафта</a:t>
              </a:r>
            </a:p>
            <a:p>
              <a:pPr algn="ctr"/>
              <a:r>
                <a:rPr lang="ru-RU" sz="1400" dirty="0"/>
                <a:t>(интерактив)</a:t>
              </a:r>
            </a:p>
          </p:txBody>
        </p:sp>
        <p:sp>
          <p:nvSpPr>
            <p:cNvPr id="87" name="Овал 86"/>
            <p:cNvSpPr/>
            <p:nvPr/>
          </p:nvSpPr>
          <p:spPr>
            <a:xfrm>
              <a:off x="4918176" y="5123365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13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364757" y="3548540"/>
            <a:ext cx="2622431" cy="533938"/>
            <a:chOff x="2782120" y="3287327"/>
            <a:chExt cx="3043499" cy="757223"/>
          </a:xfrm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6254ED6C-EDEC-7F19-2868-183919ABEDC9}"/>
                </a:ext>
              </a:extLst>
            </p:cNvPr>
            <p:cNvSpPr/>
            <p:nvPr/>
          </p:nvSpPr>
          <p:spPr>
            <a:xfrm>
              <a:off x="2782120" y="3287327"/>
              <a:ext cx="3043499" cy="757223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Архитектор впечатлений</a:t>
              </a:r>
            </a:p>
            <a:p>
              <a:pPr algn="ctr"/>
              <a:r>
                <a:rPr lang="ru-RU" sz="1400" dirty="0"/>
                <a:t>(викторина)</a:t>
              </a:r>
            </a:p>
          </p:txBody>
        </p:sp>
        <p:sp>
          <p:nvSpPr>
            <p:cNvPr id="88" name="Овал 87"/>
            <p:cNvSpPr/>
            <p:nvPr/>
          </p:nvSpPr>
          <p:spPr>
            <a:xfrm>
              <a:off x="5458472" y="3680785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9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405433" y="2409798"/>
            <a:ext cx="2187848" cy="535897"/>
            <a:chOff x="2764132" y="2501263"/>
            <a:chExt cx="3029731" cy="760001"/>
          </a:xfrm>
        </p:grpSpPr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BDEF51F9-36F7-8662-04F4-B362CF48F009}"/>
                </a:ext>
              </a:extLst>
            </p:cNvPr>
            <p:cNvSpPr/>
            <p:nvPr/>
          </p:nvSpPr>
          <p:spPr>
            <a:xfrm>
              <a:off x="2764132" y="2501263"/>
              <a:ext cx="3026235" cy="760001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51822" y="2580211"/>
              <a:ext cx="14650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Шеф на волне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89" name="Овал 88"/>
            <p:cNvSpPr/>
            <p:nvPr/>
          </p:nvSpPr>
          <p:spPr>
            <a:xfrm>
              <a:off x="5447737" y="2923324"/>
              <a:ext cx="346126" cy="29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5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1986996" y="3503478"/>
            <a:ext cx="2088154" cy="547858"/>
            <a:chOff x="8865012" y="3297889"/>
            <a:chExt cx="3008674" cy="743924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89E8A199-4409-9D2A-645D-989E5C5090AB}"/>
                </a:ext>
              </a:extLst>
            </p:cNvPr>
            <p:cNvSpPr/>
            <p:nvPr/>
          </p:nvSpPr>
          <p:spPr>
            <a:xfrm>
              <a:off x="8899688" y="3297889"/>
              <a:ext cx="2973998" cy="74392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865012" y="3351436"/>
              <a:ext cx="2576614" cy="541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Арт-генератор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90" name="Овал 89"/>
            <p:cNvSpPr/>
            <p:nvPr/>
          </p:nvSpPr>
          <p:spPr>
            <a:xfrm>
              <a:off x="11130546" y="3636357"/>
              <a:ext cx="661249" cy="356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11</a:t>
              </a:r>
              <a:endParaRPr lang="ru-RU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63111" y="4510720"/>
            <a:ext cx="2759328" cy="665659"/>
            <a:chOff x="11921676" y="3303078"/>
            <a:chExt cx="2756450" cy="729545"/>
          </a:xfrm>
        </p:grpSpPr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id="{4BB471AA-56C0-E1D1-0A24-013DD31D6E6A}"/>
                </a:ext>
              </a:extLst>
            </p:cNvPr>
            <p:cNvSpPr/>
            <p:nvPr/>
          </p:nvSpPr>
          <p:spPr>
            <a:xfrm>
              <a:off x="11921676" y="3303078"/>
              <a:ext cx="2756450" cy="72954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14016877" y="3673159"/>
              <a:ext cx="661249" cy="356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12</a:t>
              </a:r>
              <a:endParaRPr lang="ru-RU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264892" y="4725545"/>
            <a:ext cx="2206687" cy="545103"/>
            <a:chOff x="3639669" y="4521096"/>
            <a:chExt cx="3026235" cy="792329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1CA429F4-C0F5-3682-613F-E0C2A050BEA1}"/>
                </a:ext>
              </a:extLst>
            </p:cNvPr>
            <p:cNvSpPr/>
            <p:nvPr/>
          </p:nvSpPr>
          <p:spPr>
            <a:xfrm>
              <a:off x="3639669" y="4521096"/>
              <a:ext cx="3026235" cy="792329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Сервис в облаках</a:t>
              </a:r>
            </a:p>
            <a:p>
              <a:pPr algn="ctr"/>
              <a:r>
                <a:rPr lang="ru-RU" sz="1400" dirty="0" smtClean="0"/>
                <a:t>(деловая игра)</a:t>
              </a:r>
              <a:endParaRPr lang="ru-RU" sz="1400" dirty="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5931808" y="4977533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14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957287" y="4601903"/>
            <a:ext cx="2237370" cy="606397"/>
            <a:chOff x="6993178" y="4563983"/>
            <a:chExt cx="2973998" cy="743924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89E8A199-4409-9D2A-645D-989E5C5090AB}"/>
                </a:ext>
              </a:extLst>
            </p:cNvPr>
            <p:cNvSpPr/>
            <p:nvPr/>
          </p:nvSpPr>
          <p:spPr>
            <a:xfrm>
              <a:off x="6993178" y="4563983"/>
              <a:ext cx="2973998" cy="74392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051634" y="4686837"/>
              <a:ext cx="287010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Алхимия визуала</a:t>
              </a:r>
            </a:p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(мастер-класс)</a:t>
              </a:r>
            </a:p>
          </p:txBody>
        </p:sp>
        <p:sp>
          <p:nvSpPr>
            <p:cNvPr id="93" name="Овал 92"/>
            <p:cNvSpPr/>
            <p:nvPr/>
          </p:nvSpPr>
          <p:spPr>
            <a:xfrm>
              <a:off x="9231464" y="5003640"/>
              <a:ext cx="723978" cy="2663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15</a:t>
              </a:r>
              <a:endParaRPr lang="ru-RU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63111" y="6942216"/>
            <a:ext cx="2662558" cy="581095"/>
            <a:chOff x="10646558" y="5905117"/>
            <a:chExt cx="2759328" cy="795750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10646558" y="5905117"/>
              <a:ext cx="2759328" cy="7957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На волне истории</a:t>
              </a:r>
            </a:p>
            <a:p>
              <a:pPr algn="ctr"/>
              <a:r>
                <a:rPr lang="ru-RU" sz="1200" dirty="0"/>
                <a:t>(викторина)</a:t>
              </a:r>
            </a:p>
          </p:txBody>
        </p:sp>
        <p:sp>
          <p:nvSpPr>
            <p:cNvPr id="95" name="Овал 94"/>
            <p:cNvSpPr/>
            <p:nvPr/>
          </p:nvSpPr>
          <p:spPr>
            <a:xfrm>
              <a:off x="12572600" y="6343277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20</a:t>
              </a:r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2014630" y="5800384"/>
            <a:ext cx="2009630" cy="498835"/>
            <a:chOff x="7392132" y="5930736"/>
            <a:chExt cx="2975012" cy="797697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7392132" y="5930736"/>
              <a:ext cx="2975012" cy="79575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Афалины</a:t>
              </a:r>
            </a:p>
            <a:p>
              <a:pPr algn="ctr"/>
              <a:r>
                <a:rPr lang="ru-RU" sz="1200" dirty="0"/>
                <a:t>(игра)</a:t>
              </a:r>
            </a:p>
          </p:txBody>
        </p:sp>
        <p:sp>
          <p:nvSpPr>
            <p:cNvPr id="96" name="Овал 95"/>
            <p:cNvSpPr/>
            <p:nvPr/>
          </p:nvSpPr>
          <p:spPr>
            <a:xfrm>
              <a:off x="9678179" y="6110597"/>
              <a:ext cx="576050" cy="6178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19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270866" y="5807407"/>
            <a:ext cx="2692705" cy="557096"/>
            <a:chOff x="3658590" y="6015030"/>
            <a:chExt cx="3054406" cy="809761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3658590" y="6015030"/>
              <a:ext cx="3054406" cy="809761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Твой внутренний драйв: что тебя направляет в профессию?</a:t>
              </a:r>
            </a:p>
            <a:p>
              <a:pPr algn="ctr"/>
              <a:r>
                <a:rPr lang="ru-RU" sz="1200" dirty="0"/>
                <a:t>(игра) </a:t>
              </a:r>
            </a:p>
          </p:txBody>
        </p:sp>
        <p:sp>
          <p:nvSpPr>
            <p:cNvPr id="97" name="Овал 96"/>
            <p:cNvSpPr/>
            <p:nvPr/>
          </p:nvSpPr>
          <p:spPr>
            <a:xfrm>
              <a:off x="5931808" y="6503816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18</a:t>
              </a:r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37274" y="5822287"/>
            <a:ext cx="2979340" cy="575519"/>
            <a:chOff x="2898367" y="5680751"/>
            <a:chExt cx="3027074" cy="816193"/>
          </a:xfrm>
        </p:grpSpPr>
        <p:sp>
          <p:nvSpPr>
            <p:cNvPr id="61" name="Скругленный прямоугольник 60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2898367" y="5680751"/>
              <a:ext cx="3027074" cy="81619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Волна улик: Секреты дактилоскопии</a:t>
              </a:r>
            </a:p>
            <a:p>
              <a:pPr algn="ctr"/>
              <a:r>
                <a:rPr lang="ru-RU" sz="1200" dirty="0"/>
                <a:t>(интерактив)</a:t>
              </a:r>
            </a:p>
          </p:txBody>
        </p:sp>
        <p:sp>
          <p:nvSpPr>
            <p:cNvPr id="98" name="Овал 97"/>
            <p:cNvSpPr/>
            <p:nvPr/>
          </p:nvSpPr>
          <p:spPr>
            <a:xfrm>
              <a:off x="5124757" y="6089749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17</a:t>
              </a:r>
              <a:endParaRPr lang="ru-RU" dirty="0"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356612" y="6986853"/>
            <a:ext cx="2774191" cy="567805"/>
            <a:chOff x="113172" y="6995680"/>
            <a:chExt cx="2818638" cy="805253"/>
          </a:xfrm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113172" y="6995680"/>
              <a:ext cx="2792052" cy="805253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Старт выбора судьбы </a:t>
              </a:r>
              <a:endParaRPr lang="ru-RU" sz="1400" b="1" dirty="0" smtClean="0"/>
            </a:p>
            <a:p>
              <a:pPr algn="ctr"/>
              <a:r>
                <a:rPr lang="ru-RU" sz="1200" dirty="0" smtClean="0"/>
                <a:t>(приемная комиссия)</a:t>
              </a:r>
              <a:endParaRPr lang="ru-RU" sz="1200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2207832" y="7449560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21</a:t>
              </a:r>
              <a:endParaRPr lang="ru-RU" dirty="0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8336489" y="6973963"/>
            <a:ext cx="2698379" cy="552670"/>
            <a:chOff x="680213" y="7975898"/>
            <a:chExt cx="2836463" cy="803328"/>
          </a:xfrm>
        </p:grpSpPr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680213" y="7975898"/>
              <a:ext cx="2836463" cy="803328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Карьерный </a:t>
              </a:r>
              <a:r>
                <a:rPr lang="ru-RU" sz="1400" b="1" dirty="0" err="1" smtClean="0"/>
                <a:t>Квест</a:t>
              </a:r>
              <a:r>
                <a:rPr lang="ru-RU" sz="1400" b="1" dirty="0" smtClean="0"/>
                <a:t> </a:t>
              </a:r>
            </a:p>
            <a:p>
              <a:pPr algn="ctr"/>
              <a:r>
                <a:rPr lang="ru-RU" sz="1400" b="1" dirty="0" smtClean="0"/>
                <a:t>путь </a:t>
              </a:r>
              <a:r>
                <a:rPr lang="ru-RU" sz="1400" b="1" dirty="0"/>
                <a:t>за 5 </a:t>
              </a:r>
              <a:r>
                <a:rPr lang="ru-RU" sz="1400" b="1" dirty="0" smtClean="0"/>
                <a:t>минут</a:t>
              </a:r>
              <a:endParaRPr lang="ru-RU" sz="1400" b="1" dirty="0"/>
            </a:p>
            <a:p>
              <a:pPr algn="ctr"/>
              <a:r>
                <a:rPr lang="ru-RU" sz="1200" dirty="0" smtClean="0"/>
                <a:t>(мини - </a:t>
              </a:r>
              <a:r>
                <a:rPr lang="ru-RU" sz="1200" dirty="0" err="1" smtClean="0"/>
                <a:t>квест</a:t>
              </a:r>
              <a:r>
                <a:rPr lang="ru-RU" sz="1200" dirty="0"/>
                <a:t>)</a:t>
              </a: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717753" y="8448507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22</a:t>
              </a:r>
              <a:endParaRPr lang="ru-RU" dirty="0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12013274" y="6916531"/>
            <a:ext cx="2258213" cy="569275"/>
            <a:chOff x="2366993" y="7721069"/>
            <a:chExt cx="2668080" cy="973576"/>
          </a:xfrm>
        </p:grpSpPr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2366993" y="7721069"/>
              <a:ext cx="2668080" cy="973576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Выставка студенческих творческих работ</a:t>
              </a:r>
              <a:endParaRPr lang="ru-RU" sz="1200" b="1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188458" y="8105790"/>
              <a:ext cx="723977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23</a:t>
              </a:r>
              <a:endParaRPr lang="ru-RU" dirty="0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156002" y="7959717"/>
            <a:ext cx="2756324" cy="763339"/>
            <a:chOff x="5060888" y="8001165"/>
            <a:chExt cx="2920348" cy="763339"/>
          </a:xfrm>
        </p:grpSpPr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5060888" y="8001165"/>
              <a:ext cx="2920348" cy="763339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Поймай волну Авангарда</a:t>
              </a:r>
              <a:endParaRPr lang="ru-RU" sz="1400" b="1" dirty="0"/>
            </a:p>
            <a:p>
              <a:pPr algn="ctr"/>
              <a:r>
                <a:rPr lang="ru-RU" sz="1200" dirty="0" smtClean="0"/>
                <a:t>(презентация </a:t>
              </a:r>
              <a:r>
                <a:rPr lang="ru-RU" sz="1200" dirty="0"/>
                <a:t>новых сетевых программ)</a:t>
              </a: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265606" y="8440257"/>
              <a:ext cx="695797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24</a:t>
              </a:r>
              <a:endParaRPr lang="ru-RU" dirty="0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4351668" y="8116950"/>
            <a:ext cx="2677063" cy="549729"/>
            <a:chOff x="415620" y="8005147"/>
            <a:chExt cx="2500291" cy="779618"/>
          </a:xfrm>
        </p:grpSpPr>
        <p:sp>
          <p:nvSpPr>
            <p:cNvPr id="71" name="Скругленный прямоугольник 70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415620" y="8005147"/>
              <a:ext cx="2500291" cy="779618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Волна воспоминаний</a:t>
              </a:r>
            </a:p>
            <a:p>
              <a:pPr algn="ctr"/>
              <a:r>
                <a:rPr lang="ru-RU" sz="1400" dirty="0" smtClean="0"/>
                <a:t>(фотосушка)</a:t>
              </a:r>
              <a:endParaRPr lang="ru-RU" sz="1400" dirty="0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159804" y="8460974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25</a:t>
              </a:r>
              <a:endParaRPr lang="ru-RU" dirty="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8354272" y="8120187"/>
            <a:ext cx="2709451" cy="536358"/>
            <a:chOff x="5980588" y="8144389"/>
            <a:chExt cx="2848102" cy="779618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5980588" y="8144389"/>
              <a:ext cx="2848102" cy="779618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На волне самоуправления: почувствуй себя студентом</a:t>
              </a:r>
              <a:br>
                <a:rPr lang="ru-RU" sz="1100" b="1" dirty="0" smtClean="0"/>
              </a:br>
              <a:r>
                <a:rPr lang="ru-RU" sz="1200" dirty="0" smtClean="0"/>
                <a:t>(мастер-класс)</a:t>
              </a:r>
              <a:endParaRPr lang="ru-RU" sz="1000" dirty="0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8092930" y="8649153"/>
              <a:ext cx="723978" cy="266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26</a:t>
              </a:r>
              <a:endParaRPr lang="ru-RU" dirty="0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221249" y="1259713"/>
            <a:ext cx="2691077" cy="476490"/>
            <a:chOff x="10605694" y="7947674"/>
            <a:chExt cx="2311520" cy="779618"/>
          </a:xfrm>
        </p:grpSpPr>
        <p:sp>
          <p:nvSpPr>
            <p:cNvPr id="76" name="Скругленный прямоугольник 75">
              <a:extLst>
                <a:ext uri="{FF2B5EF4-FFF2-40B4-BE49-F238E27FC236}">
                  <a16:creationId xmlns:a16="http://schemas.microsoft.com/office/drawing/2014/main" id="{0759C031-7F68-9BE0-524F-56FBF756ED88}"/>
                </a:ext>
              </a:extLst>
            </p:cNvPr>
            <p:cNvSpPr/>
            <p:nvPr/>
          </p:nvSpPr>
          <p:spPr>
            <a:xfrm>
              <a:off x="10605694" y="7947674"/>
              <a:ext cx="2311520" cy="779618"/>
            </a:xfrm>
            <a:prstGeom prst="roundRect">
              <a:avLst/>
            </a:prstGeom>
            <a:solidFill>
              <a:srgbClr val="002BC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/>
                <a:t>Фотозона</a:t>
              </a:r>
              <a:r>
                <a:rPr lang="ru-RU" sz="1400" dirty="0" smtClean="0"/>
                <a:t> «Ритм волны»</a:t>
              </a:r>
              <a:endParaRPr lang="ru-RU" sz="1400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2546048" y="8115144"/>
              <a:ext cx="312610" cy="552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/>
                <a:t>27</a:t>
              </a:r>
              <a:endParaRPr lang="ru-RU" dirty="0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72076" y="4503960"/>
            <a:ext cx="28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Бренд-лаборатория: путь креативного профессионала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(игра)</a:t>
            </a:r>
          </a:p>
        </p:txBody>
      </p:sp>
      <p:grpSp>
        <p:nvGrpSpPr>
          <p:cNvPr id="107" name="Группа 106"/>
          <p:cNvGrpSpPr/>
          <p:nvPr/>
        </p:nvGrpSpPr>
        <p:grpSpPr>
          <a:xfrm>
            <a:off x="-322976" y="5776495"/>
            <a:ext cx="3539726" cy="560013"/>
            <a:chOff x="9919673" y="4581306"/>
            <a:chExt cx="3680325" cy="797056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10404927" y="4581306"/>
              <a:ext cx="2759327" cy="797056"/>
              <a:chOff x="10477454" y="4539291"/>
              <a:chExt cx="2759327" cy="797056"/>
            </a:xfrm>
          </p:grpSpPr>
          <p:sp>
            <p:nvSpPr>
              <p:cNvPr id="25" name="Скругленный прямоугольник 24">
                <a:extLst>
                  <a:ext uri="{FF2B5EF4-FFF2-40B4-BE49-F238E27FC236}">
                    <a16:creationId xmlns:a16="http://schemas.microsoft.com/office/drawing/2014/main" id="{6E7F7A51-16C8-F5CC-4FD9-B13A349B5548}"/>
                  </a:ext>
                </a:extLst>
              </p:cNvPr>
              <p:cNvSpPr/>
              <p:nvPr/>
            </p:nvSpPr>
            <p:spPr>
              <a:xfrm>
                <a:off x="10477454" y="4539291"/>
                <a:ext cx="2759327" cy="79705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12460077" y="4979322"/>
                <a:ext cx="723978" cy="2663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16</a:t>
                </a:r>
                <a:endParaRPr lang="ru-RU" dirty="0"/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9919673" y="4632365"/>
              <a:ext cx="368032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Финансовая волна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(викторина)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0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1349</TotalTime>
  <Words>698</Words>
  <Application>Microsoft Office PowerPoint</Application>
  <PresentationFormat>Произвольный</PresentationFormat>
  <Paragraphs>248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Anna</dc:creator>
  <dc:description/>
  <cp:lastModifiedBy>Кулумбегова Лана Рамазиевна</cp:lastModifiedBy>
  <cp:revision>1132</cp:revision>
  <cp:lastPrinted>2025-11-20T16:06:23Z</cp:lastPrinted>
  <dcterms:created xsi:type="dcterms:W3CDTF">2012-12-03T06:56:55Z</dcterms:created>
  <dcterms:modified xsi:type="dcterms:W3CDTF">2025-11-24T11:46:55Z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Произвольный</vt:lpwstr>
  </property>
  <property fmtid="{D5CDD505-2E9C-101B-9397-08002B2CF9AE}" pid="4" name="Slides">
    <vt:i4>13</vt:i4>
  </property>
</Properties>
</file>